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8"/>
  </p:notesMasterIdLst>
  <p:sldIdLst>
    <p:sldId id="256" r:id="rId2"/>
    <p:sldId id="257" r:id="rId3"/>
    <p:sldId id="262" r:id="rId4"/>
    <p:sldId id="261" r:id="rId5"/>
    <p:sldId id="269" r:id="rId6"/>
    <p:sldId id="268" r:id="rId7"/>
    <p:sldId id="267" r:id="rId8"/>
    <p:sldId id="266" r:id="rId9"/>
    <p:sldId id="265" r:id="rId10"/>
    <p:sldId id="264" r:id="rId11"/>
    <p:sldId id="270" r:id="rId12"/>
    <p:sldId id="263" r:id="rId13"/>
    <p:sldId id="260" r:id="rId14"/>
    <p:sldId id="259" r:id="rId15"/>
    <p:sldId id="271" r:id="rId16"/>
    <p:sldId id="258" r:id="rId17"/>
    <p:sldId id="272" r:id="rId18"/>
    <p:sldId id="273" r:id="rId19"/>
    <p:sldId id="274" r:id="rId20"/>
    <p:sldId id="275" r:id="rId21"/>
    <p:sldId id="276" r:id="rId22"/>
    <p:sldId id="277" r:id="rId23"/>
    <p:sldId id="281" r:id="rId24"/>
    <p:sldId id="278" r:id="rId25"/>
    <p:sldId id="279" r:id="rId26"/>
    <p:sldId id="280"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295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3" d="100"/>
          <a:sy n="73" d="100"/>
        </p:scale>
        <p:origin x="-107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9727A3F-27C9-4CC5-B7EA-EA1FF87A116E}" type="datetimeFigureOut">
              <a:rPr lang="fa-IR" smtClean="0"/>
              <a:pPr/>
              <a:t>1433/07/03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154C972-561C-4A3B-827D-EBE6771C15A0}"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02E7498-7AA6-4C07-92BB-4F4D38C3AFC1}" type="datetime8">
              <a:rPr lang="fa-IR" smtClean="0"/>
              <a:pPr/>
              <a:t>12/مه/23</a:t>
            </a:fld>
            <a:endParaRPr lang="fa-I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fa-I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C6D63-53BC-429D-950B-923EC75BFB1D}" type="datetime8">
              <a:rPr lang="fa-IR" smtClean="0"/>
              <a:pPr/>
              <a:t>12/مه/23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ED7F02-BB00-49BB-9F4D-942CB50F4C81}" type="datetime8">
              <a:rPr lang="fa-IR" smtClean="0"/>
              <a:pPr/>
              <a:t>12/مه/23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495B78CF-D907-4C7C-8B0D-A3A0EBCC6C6F}" type="datetime8">
              <a:rPr lang="fa-IR" smtClean="0"/>
              <a:pPr/>
              <a:t>12/مه/23</a:t>
            </a:fld>
            <a:endParaRPr lang="fa-IR"/>
          </a:p>
        </p:txBody>
      </p:sp>
      <p:sp>
        <p:nvSpPr>
          <p:cNvPr id="5" name="Footer Placeholder 4"/>
          <p:cNvSpPr>
            <a:spLocks noGrp="1"/>
          </p:cNvSpPr>
          <p:nvPr>
            <p:ph type="ftr" sz="quarter" idx="11"/>
          </p:nvPr>
        </p:nvSpPr>
        <p:spPr>
          <a:xfrm>
            <a:off x="457200" y="6480969"/>
            <a:ext cx="4260056" cy="300831"/>
          </a:xfrm>
        </p:spPr>
        <p:txBody>
          <a:bodyPr/>
          <a:lstStyle/>
          <a:p>
            <a:endParaRPr lang="fa-IR"/>
          </a:p>
        </p:txBody>
      </p:sp>
      <p:sp>
        <p:nvSpPr>
          <p:cNvPr id="6" name="Slide Number Placeholder 5"/>
          <p:cNvSpPr>
            <a:spLocks noGrp="1"/>
          </p:cNvSpPr>
          <p:nvPr>
            <p:ph type="sldNum" sz="quarter" idx="12"/>
          </p:nvPr>
        </p:nvSpPr>
        <p:spPr/>
        <p:txBody>
          <a:body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2BBCE8D-6A8A-4309-AF2E-940A37F8C0EA}" type="datetime8">
              <a:rPr lang="fa-IR" smtClean="0"/>
              <a:pPr/>
              <a:t>12/مه/23</a:t>
            </a:fld>
            <a:endParaRPr lang="fa-IR"/>
          </a:p>
        </p:txBody>
      </p:sp>
      <p:sp>
        <p:nvSpPr>
          <p:cNvPr id="5" name="Footer Placeholder 4"/>
          <p:cNvSpPr>
            <a:spLocks noGrp="1"/>
          </p:cNvSpPr>
          <p:nvPr>
            <p:ph type="ftr" sz="quarter" idx="11"/>
          </p:nvPr>
        </p:nvSpPr>
        <p:spPr>
          <a:xfrm>
            <a:off x="2619376" y="6480969"/>
            <a:ext cx="4260056" cy="300831"/>
          </a:xfrm>
        </p:spPr>
        <p:txBody>
          <a:bodyPr/>
          <a:lstStyle/>
          <a:p>
            <a:endParaRPr lang="fa-IR"/>
          </a:p>
        </p:txBody>
      </p:sp>
      <p:sp>
        <p:nvSpPr>
          <p:cNvPr id="6" name="Slide Number Placeholder 5"/>
          <p:cNvSpPr>
            <a:spLocks noGrp="1"/>
          </p:cNvSpPr>
          <p:nvPr>
            <p:ph type="sldNum" sz="quarter" idx="12"/>
          </p:nvPr>
        </p:nvSpPr>
        <p:spPr>
          <a:xfrm>
            <a:off x="8451056" y="809624"/>
            <a:ext cx="502920" cy="300831"/>
          </a:xfrm>
        </p:spPr>
        <p:txBody>
          <a:bodyPr/>
          <a:lstStyle/>
          <a:p>
            <a:fld id="{A970A682-5EE7-4A4A-B995-91500CEAFF50}" type="slidenum">
              <a:rPr lang="fa-IR" smtClean="0"/>
              <a:pPr/>
              <a:t>‹#›</a:t>
            </a:fld>
            <a:endParaRPr lang="fa-I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8CB1A83-73FC-4F45-A72B-0BF6C23EDB09}" type="datetime8">
              <a:rPr lang="fa-IR" smtClean="0"/>
              <a:pPr/>
              <a:t>12/مه/23</a:t>
            </a:fld>
            <a:endParaRPr lang="fa-IR"/>
          </a:p>
        </p:txBody>
      </p:sp>
      <p:sp>
        <p:nvSpPr>
          <p:cNvPr id="6" name="Footer Placeholder 5"/>
          <p:cNvSpPr>
            <a:spLocks noGrp="1"/>
          </p:cNvSpPr>
          <p:nvPr>
            <p:ph type="ftr" sz="quarter" idx="11"/>
          </p:nvPr>
        </p:nvSpPr>
        <p:spPr>
          <a:xfrm>
            <a:off x="457200" y="6480969"/>
            <a:ext cx="4260056" cy="301752"/>
          </a:xfrm>
        </p:spPr>
        <p:txBody>
          <a:bodyPr/>
          <a:lstStyle/>
          <a:p>
            <a:endParaRPr lang="fa-IR"/>
          </a:p>
        </p:txBody>
      </p:sp>
      <p:sp>
        <p:nvSpPr>
          <p:cNvPr id="7" name="Slide Number Placeholder 6"/>
          <p:cNvSpPr>
            <a:spLocks noGrp="1"/>
          </p:cNvSpPr>
          <p:nvPr>
            <p:ph type="sldNum" sz="quarter" idx="12"/>
          </p:nvPr>
        </p:nvSpPr>
        <p:spPr>
          <a:xfrm>
            <a:off x="7589520" y="6480969"/>
            <a:ext cx="502920" cy="301752"/>
          </a:xfrm>
        </p:spPr>
        <p:txBody>
          <a:body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3BB2025-32F8-4D65-9170-CDC867B394EF}" type="datetime8">
              <a:rPr lang="fa-IR" smtClean="0"/>
              <a:pPr/>
              <a:t>12/مه/23</a:t>
            </a:fld>
            <a:endParaRPr lang="fa-IR"/>
          </a:p>
        </p:txBody>
      </p:sp>
      <p:sp>
        <p:nvSpPr>
          <p:cNvPr id="8" name="Footer Placeholder 7"/>
          <p:cNvSpPr>
            <a:spLocks noGrp="1"/>
          </p:cNvSpPr>
          <p:nvPr>
            <p:ph type="ftr" sz="quarter" idx="11"/>
          </p:nvPr>
        </p:nvSpPr>
        <p:spPr>
          <a:xfrm>
            <a:off x="457200" y="6480969"/>
            <a:ext cx="4261104" cy="301752"/>
          </a:xfrm>
        </p:spPr>
        <p:txBody>
          <a:bodyPr/>
          <a:lstStyle/>
          <a:p>
            <a:endParaRPr lang="fa-I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27BD1C-FA18-43E1-9E94-BA44D24EC285}" type="datetime8">
              <a:rPr lang="fa-IR" smtClean="0"/>
              <a:pPr/>
              <a:t>12/مه/23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7A8884C-96E5-4DB2-B7C6-681E8BBD4122}" type="datetime8">
              <a:rPr lang="fa-IR" smtClean="0"/>
              <a:pPr/>
              <a:t>12/مه/23</a:t>
            </a:fld>
            <a:endParaRPr lang="fa-IR"/>
          </a:p>
        </p:txBody>
      </p:sp>
      <p:sp>
        <p:nvSpPr>
          <p:cNvPr id="3" name="Footer Placeholder 2"/>
          <p:cNvSpPr>
            <a:spLocks noGrp="1"/>
          </p:cNvSpPr>
          <p:nvPr>
            <p:ph type="ftr" sz="quarter" idx="11"/>
          </p:nvPr>
        </p:nvSpPr>
        <p:spPr>
          <a:xfrm>
            <a:off x="457200" y="6481890"/>
            <a:ext cx="4260056" cy="300831"/>
          </a:xfrm>
        </p:spPr>
        <p:txBody>
          <a:bodyPr/>
          <a:lstStyle/>
          <a:p>
            <a:endParaRPr lang="fa-IR"/>
          </a:p>
        </p:txBody>
      </p:sp>
      <p:sp>
        <p:nvSpPr>
          <p:cNvPr id="4" name="Slide Number Placeholder 3"/>
          <p:cNvSpPr>
            <a:spLocks noGrp="1"/>
          </p:cNvSpPr>
          <p:nvPr>
            <p:ph type="sldNum" sz="quarter" idx="12"/>
          </p:nvPr>
        </p:nvSpPr>
        <p:spPr>
          <a:xfrm>
            <a:off x="7589520" y="6480969"/>
            <a:ext cx="502920" cy="301752"/>
          </a:xfrm>
        </p:spPr>
        <p:txBody>
          <a:body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C132D05-6244-4031-AC9C-A79453EB0739}" type="datetime8">
              <a:rPr lang="fa-IR" smtClean="0"/>
              <a:pPr/>
              <a:t>12/مه/23</a:t>
            </a:fld>
            <a:endParaRPr lang="fa-I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970A682-5EE7-4A4A-B995-91500CEAFF50}" type="slidenum">
              <a:rPr lang="fa-IR" smtClean="0"/>
              <a:pPr/>
              <a:t>‹#›</a:t>
            </a:fld>
            <a:endParaRPr lang="fa-I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24D5B62-93DA-48D7-A668-28701E5C18DE}" type="datetime8">
              <a:rPr lang="fa-IR" smtClean="0"/>
              <a:pPr/>
              <a:t>12/مه/23</a:t>
            </a:fld>
            <a:endParaRPr lang="fa-I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970A682-5EE7-4A4A-B995-91500CEAFF50}" type="slidenum">
              <a:rPr lang="fa-IR" smtClean="0"/>
              <a:pPr/>
              <a:t>‹#›</a:t>
            </a:fld>
            <a:endParaRPr lang="fa-I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D7FAC81-28AD-4BC2-B3F5-46F03F651BCD}" type="datetime8">
              <a:rPr lang="fa-IR" smtClean="0"/>
              <a:pPr/>
              <a:t>12/مه/23</a:t>
            </a:fld>
            <a:endParaRPr lang="fa-I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a-I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970A682-5EE7-4A4A-B995-91500CEAFF5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hf hdr="0" ftr="0" dt="0"/>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1214422"/>
            <a:ext cx="7429552" cy="3108543"/>
          </a:xfrm>
          <a:prstGeom prst="rect">
            <a:avLst/>
          </a:prstGeom>
        </p:spPr>
        <p:txBody>
          <a:bodyPr wrap="square">
            <a:spAutoFit/>
          </a:bodyPr>
          <a:lstStyle/>
          <a:p>
            <a:pPr lvl="0" algn="ctr" fontAlgn="base">
              <a:spcBef>
                <a:spcPct val="0"/>
              </a:spcBef>
              <a:spcAft>
                <a:spcPct val="0"/>
              </a:spcAft>
              <a:tabLst>
                <a:tab pos="1581150" algn="l"/>
              </a:tabLst>
            </a:pPr>
            <a:r>
              <a:rPr kumimoji="0" lang="fa-IR" sz="2800" b="1" i="0" u="none" strike="noStrike" cap="none" normalizeH="0" baseline="0" dirty="0" smtClean="0">
                <a:ln>
                  <a:noFill/>
                </a:ln>
                <a:solidFill>
                  <a:srgbClr val="E72956"/>
                </a:solidFill>
                <a:effectLst/>
                <a:latin typeface="Nasim" charset="0"/>
                <a:ea typeface="Times New Roman" pitchFamily="18" charset="0"/>
                <a:cs typeface="Arial" pitchFamily="34" charset="0"/>
              </a:rPr>
              <a:t>كاربرد روش ويليام فاين در آناليز ريسك</a:t>
            </a:r>
          </a:p>
          <a:p>
            <a:pPr lvl="0" algn="ctr" fontAlgn="base">
              <a:spcBef>
                <a:spcPct val="0"/>
              </a:spcBef>
              <a:spcAft>
                <a:spcPct val="0"/>
              </a:spcAft>
              <a:tabLst>
                <a:tab pos="1581150" algn="l"/>
              </a:tabLst>
            </a:pPr>
            <a:endParaRPr lang="fa-IR" sz="2800" b="1" dirty="0">
              <a:latin typeface="Nasim" charset="0"/>
              <a:cs typeface="Arial" pitchFamily="34" charset="0"/>
            </a:endParaRPr>
          </a:p>
          <a:p>
            <a:pPr lvl="0" algn="ctr" fontAlgn="base">
              <a:spcBef>
                <a:spcPct val="0"/>
              </a:spcBef>
              <a:spcAft>
                <a:spcPct val="0"/>
              </a:spcAft>
              <a:tabLst>
                <a:tab pos="1581150" algn="l"/>
              </a:tabLst>
            </a:pPr>
            <a:r>
              <a:rPr kumimoji="0" lang="fa-IR" sz="2800" b="1" i="0" u="none" strike="noStrike" cap="none" normalizeH="0" baseline="0" dirty="0" smtClean="0">
                <a:ln>
                  <a:noFill/>
                </a:ln>
                <a:effectLst/>
                <a:latin typeface="Nasim" charset="0"/>
                <a:cs typeface="Arial" pitchFamily="34" charset="0"/>
              </a:rPr>
              <a:t>عنوان درس :</a:t>
            </a:r>
            <a:r>
              <a:rPr kumimoji="0" lang="fa-IR" sz="2400" b="1" i="0" u="none" strike="noStrike" cap="none" normalizeH="0" baseline="0" dirty="0" smtClean="0">
                <a:ln>
                  <a:noFill/>
                </a:ln>
                <a:effectLst/>
                <a:latin typeface="Nasim" charset="0"/>
                <a:cs typeface="Arial" pitchFamily="34" charset="0"/>
              </a:rPr>
              <a:t>روش</a:t>
            </a:r>
            <a:r>
              <a:rPr kumimoji="0" lang="fa-IR" sz="2400" b="1" i="0" u="none" strike="noStrike" cap="none" normalizeH="0" dirty="0" smtClean="0">
                <a:ln>
                  <a:noFill/>
                </a:ln>
                <a:effectLst/>
                <a:latin typeface="Nasim" charset="0"/>
                <a:cs typeface="Arial" pitchFamily="34" charset="0"/>
              </a:rPr>
              <a:t> ها و تکنیک های مدیریت محیط زیست</a:t>
            </a:r>
            <a:endParaRPr kumimoji="0" lang="fa-IR" sz="2400" b="1" i="0" u="none" strike="noStrike" cap="none" normalizeH="0" baseline="0" dirty="0" smtClean="0">
              <a:ln>
                <a:noFill/>
              </a:ln>
              <a:effectLst/>
              <a:latin typeface="Nasim" charset="0"/>
              <a:cs typeface="Arial" pitchFamily="34" charset="0"/>
            </a:endParaRPr>
          </a:p>
          <a:p>
            <a:pPr lvl="0" algn="ctr" fontAlgn="base">
              <a:spcBef>
                <a:spcPct val="0"/>
              </a:spcBef>
              <a:spcAft>
                <a:spcPct val="0"/>
              </a:spcAft>
              <a:tabLst>
                <a:tab pos="1581150" algn="l"/>
              </a:tabLst>
            </a:pPr>
            <a:endParaRPr lang="fa-IR" sz="2800" b="1" dirty="0">
              <a:latin typeface="Nasim" charset="0"/>
              <a:cs typeface="Arial" pitchFamily="34" charset="0"/>
            </a:endParaRPr>
          </a:p>
          <a:p>
            <a:pPr lvl="0" algn="ctr" fontAlgn="base">
              <a:spcBef>
                <a:spcPct val="0"/>
              </a:spcBef>
              <a:spcAft>
                <a:spcPct val="0"/>
              </a:spcAft>
              <a:tabLst>
                <a:tab pos="1581150" algn="l"/>
              </a:tabLst>
            </a:pPr>
            <a:r>
              <a:rPr kumimoji="0" lang="fa-IR" sz="2800" b="1" i="0" u="none" strike="noStrike" cap="none" normalizeH="0" baseline="0" dirty="0" smtClean="0">
                <a:ln>
                  <a:noFill/>
                </a:ln>
                <a:effectLst/>
                <a:latin typeface="Nasim" charset="0"/>
                <a:cs typeface="Arial" pitchFamily="34" charset="0"/>
              </a:rPr>
              <a:t>نام استاد : خانم دکتر ماریا محمدی زاده</a:t>
            </a:r>
            <a:endParaRPr lang="fa-IR" sz="2800" b="1" dirty="0" smtClean="0">
              <a:latin typeface="Nasim" charset="0"/>
              <a:cs typeface="Arial" pitchFamily="34" charset="0"/>
            </a:endParaRPr>
          </a:p>
          <a:p>
            <a:pPr lvl="0" algn="ctr" fontAlgn="base">
              <a:spcBef>
                <a:spcPct val="0"/>
              </a:spcBef>
              <a:spcAft>
                <a:spcPct val="0"/>
              </a:spcAft>
              <a:tabLst>
                <a:tab pos="1581150" algn="l"/>
              </a:tabLst>
            </a:pPr>
            <a:endParaRPr lang="fa-IR" sz="2800" b="1" dirty="0" smtClean="0">
              <a:latin typeface="Nasim" charset="0"/>
              <a:cs typeface="Arial" pitchFamily="34" charset="0"/>
            </a:endParaRPr>
          </a:p>
          <a:p>
            <a:pPr lvl="0" algn="ctr" fontAlgn="base">
              <a:spcBef>
                <a:spcPct val="0"/>
              </a:spcBef>
              <a:spcAft>
                <a:spcPct val="0"/>
              </a:spcAft>
              <a:tabLst>
                <a:tab pos="1581150" algn="l"/>
              </a:tabLst>
            </a:pPr>
            <a:r>
              <a:rPr kumimoji="0" lang="fa-IR" sz="2800" b="1" i="0" u="none" strike="noStrike" cap="none" normalizeH="0" baseline="0" dirty="0" smtClean="0">
                <a:ln>
                  <a:noFill/>
                </a:ln>
                <a:effectLst/>
                <a:latin typeface="Nasim" charset="0"/>
                <a:cs typeface="Arial" pitchFamily="34" charset="0"/>
              </a:rPr>
              <a:t>تهیه</a:t>
            </a:r>
            <a:r>
              <a:rPr kumimoji="0" lang="fa-IR" sz="2800" b="1" i="0" u="none" strike="noStrike" cap="none" normalizeH="0" dirty="0" smtClean="0">
                <a:ln>
                  <a:noFill/>
                </a:ln>
                <a:effectLst/>
                <a:latin typeface="Nasim" charset="0"/>
                <a:cs typeface="Arial" pitchFamily="34" charset="0"/>
              </a:rPr>
              <a:t> کننده : مریم انگار</a:t>
            </a:r>
            <a:endParaRPr kumimoji="0" lang="fa-IR" sz="2800" b="1" i="0" u="none" strike="noStrike" cap="none" normalizeH="0" baseline="0" dirty="0" smtClean="0">
              <a:ln>
                <a:noFill/>
              </a:ln>
              <a:effectLst/>
              <a:latin typeface="Nasim" charset="0"/>
              <a:cs typeface="Arial" pitchFamily="34" charset="0"/>
            </a:endParaRPr>
          </a:p>
        </p:txBody>
      </p:sp>
      <p:sp>
        <p:nvSpPr>
          <p:cNvPr id="5" name="Oval 4"/>
          <p:cNvSpPr/>
          <p:nvPr/>
        </p:nvSpPr>
        <p:spPr>
          <a:xfrm>
            <a:off x="2071670" y="4500570"/>
            <a:ext cx="1500198"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a:xfrm>
            <a:off x="1071538" y="3143248"/>
            <a:ext cx="85725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1071538" y="1714488"/>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Oval 7"/>
          <p:cNvSpPr/>
          <p:nvPr/>
        </p:nvSpPr>
        <p:spPr>
          <a:xfrm>
            <a:off x="1714480" y="857232"/>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Oval 8"/>
          <p:cNvSpPr/>
          <p:nvPr/>
        </p:nvSpPr>
        <p:spPr>
          <a:xfrm>
            <a:off x="2357422" y="35716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Slide Number Placeholder 9"/>
          <p:cNvSpPr>
            <a:spLocks noGrp="1"/>
          </p:cNvSpPr>
          <p:nvPr>
            <p:ph type="sldNum" sz="quarter" idx="12"/>
          </p:nvPr>
        </p:nvSpPr>
        <p:spPr/>
        <p:txBody>
          <a:bodyPr/>
          <a:lstStyle/>
          <a:p>
            <a:fld id="{A970A682-5EE7-4A4A-B995-91500CEAFF50}" type="slidenum">
              <a:rPr lang="fa-IR" smtClean="0"/>
              <a:pPr/>
              <a:t>1</a:t>
            </a:fld>
            <a:endParaRPr lang="fa-IR"/>
          </a:p>
        </p:txBody>
      </p:sp>
    </p:spTree>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42910" y="928670"/>
            <a:ext cx="7929618"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50000"/>
              </a:lnSpc>
              <a:spcBef>
                <a:spcPct val="0"/>
              </a:spcBef>
              <a:spcAft>
                <a:spcPct val="0"/>
              </a:spcAft>
              <a:buClrTx/>
              <a:buSzTx/>
              <a:buFontTx/>
              <a:buNone/>
              <a:tabLst/>
            </a:pPr>
            <a:r>
              <a:rPr kumimoji="0" lang="fa-IR" sz="2400" i="0" u="none" strike="noStrike" cap="none" normalizeH="0" baseline="0" dirty="0" smtClean="0">
                <a:ln>
                  <a:noFill/>
                </a:ln>
                <a:solidFill>
                  <a:srgbClr val="000000"/>
                </a:solidFill>
                <a:effectLst/>
                <a:latin typeface="Mitra" charset="0"/>
                <a:ea typeface="Times New Roman" pitchFamily="18" charset="0"/>
                <a:cs typeface="B Nazanin" pitchFamily="2" charset="-78"/>
              </a:rPr>
              <a:t>بايستي توجه داشت كه اگر چه اين متد راه ساده اي براي ارزيابي انواع مختلف خطرات و   كنترل ها جهت بررسي و تصميم گيري به مديريت ارائه مي دهد ، ولي از اين متد تنها مي توان به عنوان يك راهنما استفاده كرد. همچنين ذكر اين نكته ضروري است كه مقادير مورد استفاده در اين فرآيند و مرحله تصميم گيري تا حدي اختياري بوده و مي توان آنها را با مقادير تعريف شده ديگري جايگزين كرده و نهايتاً فرآيند تصميم گيري را با استفاده از مقادير ديگري از </a:t>
            </a:r>
            <a:r>
              <a:rPr kumimoji="0" lang="en-US" sz="2400" i="0" u="none" strike="noStrike" cap="none" normalizeH="0" baseline="0" dirty="0" smtClean="0">
                <a:ln>
                  <a:noFill/>
                </a:ln>
                <a:solidFill>
                  <a:srgbClr val="000000"/>
                </a:solidFill>
                <a:effectLst/>
                <a:latin typeface="Calibri" pitchFamily="34" charset="0"/>
                <a:ea typeface="Times New Roman" pitchFamily="18" charset="0"/>
                <a:cs typeface="B Nazanin" pitchFamily="2" charset="-78"/>
              </a:rPr>
              <a:t>J</a:t>
            </a:r>
            <a:r>
              <a:rPr kumimoji="0" lang="fa-IR" sz="2400" i="0" u="none" strike="noStrike" cap="none" normalizeH="0" baseline="0" dirty="0" smtClean="0">
                <a:ln>
                  <a:noFill/>
                </a:ln>
                <a:solidFill>
                  <a:srgbClr val="000000"/>
                </a:solidFill>
                <a:effectLst/>
                <a:latin typeface="Mitra" charset="0"/>
                <a:ea typeface="Times New Roman" pitchFamily="18" charset="0"/>
                <a:cs typeface="B Nazanin" pitchFamily="2" charset="-78"/>
              </a:rPr>
              <a:t> انجام داد.</a:t>
            </a:r>
            <a:endParaRPr kumimoji="0" lang="en-US" sz="240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2400" i="0" u="none" strike="noStrike" cap="none" normalizeH="0" baseline="0" dirty="0" smtClean="0">
                <a:ln>
                  <a:noFill/>
                </a:ln>
                <a:solidFill>
                  <a:srgbClr val="000000"/>
                </a:solidFill>
                <a:effectLst/>
                <a:latin typeface="Mitra" charset="0"/>
                <a:ea typeface="Times New Roman" pitchFamily="18" charset="0"/>
                <a:cs typeface="B Nazanin" pitchFamily="2" charset="-78"/>
              </a:rPr>
              <a:t> </a:t>
            </a:r>
            <a:endParaRPr kumimoji="0" lang="en-US" sz="240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10</a:t>
            </a:fld>
            <a:endParaRPr lang="fa-I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714356"/>
            <a:ext cx="7572428" cy="4246675"/>
          </a:xfrm>
          <a:prstGeom prst="rect">
            <a:avLst/>
          </a:prstGeom>
        </p:spPr>
        <p:txBody>
          <a:bodyPr wrap="square">
            <a:spAutoFit/>
          </a:bodyPr>
          <a:lstStyle/>
          <a:p>
            <a:pPr lvl="0" algn="ctr" eaLnBrk="0" fontAlgn="base" hangingPunct="0">
              <a:lnSpc>
                <a:spcPct val="150000"/>
              </a:lnSpc>
              <a:spcBef>
                <a:spcPct val="0"/>
              </a:spcBef>
              <a:spcAft>
                <a:spcPct val="0"/>
              </a:spcAft>
            </a:pPr>
            <a:r>
              <a:rPr kumimoji="0" lang="fa-IR" sz="4000" b="0" i="0" u="none" strike="noStrike" cap="none" normalizeH="0" baseline="0" dirty="0" smtClean="0">
                <a:ln>
                  <a:noFill/>
                </a:ln>
                <a:solidFill>
                  <a:srgbClr val="000000"/>
                </a:solidFill>
                <a:effectLst/>
                <a:latin typeface="Mitra" charset="0"/>
                <a:ea typeface="Times New Roman" pitchFamily="18" charset="0"/>
                <a:cs typeface="Arial" pitchFamily="34" charset="0"/>
              </a:rPr>
              <a:t>مراجع:</a:t>
            </a:r>
            <a:r>
              <a:rPr kumimoji="0" lang="en-US" sz="4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pPr>
            <a:r>
              <a:rPr kumimoji="0" lang="en-US"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1-BRAURE,ROGERL,SAFETY AND HEALTH FOR ENGINEERS,VAN NOSTRAND REINHOLD. 1990.</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pPr>
            <a:r>
              <a:rPr kumimoji="0" lang="en-US"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2-NICHOLAS,BAHR,SYSTEM SAFETY AND RISK ASSESSMENT ,TYLAOR &amp; FRANCIS. 1997.</a:t>
            </a:r>
            <a:endParaRPr kumimoji="0" lang="fa-IR"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endParaRPr>
          </a:p>
          <a:p>
            <a:pPr lvl="0" algn="ctr" eaLnBrk="0" fontAlgn="base" hangingPunct="0">
              <a:lnSpc>
                <a:spcPct val="150000"/>
              </a:lnSpc>
              <a:spcBef>
                <a:spcPct val="0"/>
              </a:spcBef>
              <a:spcAft>
                <a:spcPct val="0"/>
              </a:spcAf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pPr>
            <a:r>
              <a:rPr kumimoji="0" lang="fa-IR" sz="3200" b="0" i="0" u="none" strike="noStrike" cap="none" normalizeH="0" baseline="0" dirty="0" smtClean="0">
                <a:ln>
                  <a:noFill/>
                </a:ln>
                <a:solidFill>
                  <a:srgbClr val="000000"/>
                </a:solidFill>
                <a:effectLst/>
                <a:latin typeface="Mitra" charset="0"/>
                <a:ea typeface="Times New Roman" pitchFamily="18" charset="0"/>
                <a:cs typeface="Arial" pitchFamily="34" charset="0"/>
              </a:rPr>
              <a:t>ترجمه: مهندس ايرج محمدفام ، عضو هيئت علمي دانشگاه علوم پزشكي همدان</a:t>
            </a:r>
            <a:endParaRPr lang="fa-IR" dirty="0"/>
          </a:p>
        </p:txBody>
      </p:sp>
      <p:sp>
        <p:nvSpPr>
          <p:cNvPr id="3" name="Slide Number Placeholder 2"/>
          <p:cNvSpPr>
            <a:spLocks noGrp="1"/>
          </p:cNvSpPr>
          <p:nvPr>
            <p:ph type="sldNum" sz="quarter" idx="12"/>
          </p:nvPr>
        </p:nvSpPr>
        <p:spPr/>
        <p:txBody>
          <a:bodyPr/>
          <a:lstStyle/>
          <a:p>
            <a:fld id="{A970A682-5EE7-4A4A-B995-91500CEAFF50}" type="slidenum">
              <a:rPr lang="fa-IR" smtClean="0"/>
              <a:pPr/>
              <a:t>11</a:t>
            </a:fld>
            <a:endParaRPr lang="fa-I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857224" y="1066643"/>
            <a:ext cx="7786742" cy="1455014"/>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200000"/>
              </a:lnSpc>
              <a:spcBef>
                <a:spcPct val="0"/>
              </a:spcBef>
              <a:spcAft>
                <a:spcPct val="0"/>
              </a:spcAft>
              <a:buClrTx/>
              <a:buSzTx/>
              <a:buFontTx/>
              <a:buNone/>
              <a:tabLst/>
            </a:pPr>
            <a:r>
              <a:rPr kumimoji="0" lang="ar-SA" sz="2400"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ارزیابی و مدیریت خطر ایمنی، بهداشتی و زیست محیطی شرکت لوله سازی اهواز به روش«ویلیام فاین»</a:t>
            </a:r>
            <a:r>
              <a:rPr kumimoji="0" lang="fa-IR" sz="2400" b="1" i="1"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12</a:t>
            </a:fld>
            <a:endParaRPr lang="fa-I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71472" y="1000108"/>
            <a:ext cx="8143932" cy="44558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57175" algn="justLow" defTabSz="914400" rtl="1" eaLnBrk="1" fontAlgn="base" latinLnBrk="0" hangingPunct="1">
              <a:lnSpc>
                <a:spcPct val="150000"/>
              </a:lnSpc>
              <a:spcBef>
                <a:spcPct val="0"/>
              </a:spcBef>
              <a:spcAft>
                <a:spcPct val="0"/>
              </a:spcAft>
              <a:buClrTx/>
              <a:buSzTx/>
              <a:buFontTx/>
              <a:buNone/>
              <a:tabLst/>
            </a:pPr>
            <a:r>
              <a:rPr kumimoji="0" lang="fa-IR" sz="2400"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فرآیند تولید در کارخانه لوله سازی اهواز همانند سایر محیط های صنعتی به دلیل ماهیت و نوع فعالیت ها با مخاطرات مختلفی از نظر ایمنی، سلامت، بهداشت و محیط زیست همراه می باشد، در نتیجه امکان آسیب به انسان، تجهیزات و محیط زیست، در صورت وقوع حادثه، وجود دارد. از این رو، مطالعه کنونی در زمینه ارزیابی و مدیریت خطر ایمنی، بهداشتی و زیست محیطی با هدف شناسایی مخاطرات احتمالی، تخمین میزان خطر، کنترل و کاهش سطح خطر و در راستای حفظ سلامت پرسنل، تجهیزات، سرمایه و محیط زیست تحت تأثیر به انجام رسید.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13</a:t>
            </a:fld>
            <a:endParaRPr lang="fa-I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785794"/>
            <a:ext cx="8143932" cy="5078313"/>
          </a:xfrm>
          <a:prstGeom prst="rect">
            <a:avLst/>
          </a:prstGeom>
        </p:spPr>
        <p:txBody>
          <a:bodyPr wrap="square">
            <a:spAutoFit/>
          </a:bodyPr>
          <a:lstStyle/>
          <a:p>
            <a:pPr>
              <a:lnSpc>
                <a:spcPct val="150000"/>
              </a:lnSpc>
            </a:pPr>
            <a:r>
              <a:rPr lang="fa-IR" sz="2400" dirty="0">
                <a:latin typeface="Arial" pitchFamily="34" charset="0"/>
                <a:cs typeface="Arial" pitchFamily="34" charset="0"/>
              </a:rPr>
              <a:t>یکی از مهم ترین نقاط قوت روش کنونی </a:t>
            </a:r>
            <a:r>
              <a:rPr lang="fa-IR" sz="2400" u="sng" dirty="0">
                <a:latin typeface="Arial" pitchFamily="34" charset="0"/>
                <a:cs typeface="Arial" pitchFamily="34" charset="0"/>
              </a:rPr>
              <a:t>تأکید بر کار گروهی </a:t>
            </a:r>
            <a:r>
              <a:rPr lang="fa-IR" sz="2400" dirty="0">
                <a:latin typeface="Arial" pitchFamily="34" charset="0"/>
                <a:cs typeface="Arial" pitchFamily="34" charset="0"/>
              </a:rPr>
              <a:t>و</a:t>
            </a:r>
            <a:r>
              <a:rPr lang="fa-IR" sz="2400" b="1" dirty="0">
                <a:latin typeface="Arial" pitchFamily="34" charset="0"/>
                <a:cs typeface="Arial" pitchFamily="34" charset="0"/>
              </a:rPr>
              <a:t> </a:t>
            </a:r>
            <a:r>
              <a:rPr lang="fa-IR" sz="2400" u="sng" dirty="0">
                <a:latin typeface="Arial" pitchFamily="34" charset="0"/>
                <a:cs typeface="Arial" pitchFamily="34" charset="0"/>
              </a:rPr>
              <a:t>افزایش ابتکار</a:t>
            </a:r>
            <a:r>
              <a:rPr lang="fa-IR" sz="2400" b="1" u="sng" dirty="0">
                <a:latin typeface="Arial" pitchFamily="34" charset="0"/>
                <a:cs typeface="Arial" pitchFamily="34" charset="0"/>
              </a:rPr>
              <a:t> </a:t>
            </a:r>
            <a:r>
              <a:rPr lang="fa-IR" sz="2400" u="sng" dirty="0">
                <a:latin typeface="Arial" pitchFamily="34" charset="0"/>
                <a:cs typeface="Arial" pitchFamily="34" charset="0"/>
              </a:rPr>
              <a:t>و</a:t>
            </a:r>
            <a:r>
              <a:rPr lang="fa-IR" sz="2400" b="1" u="sng" dirty="0">
                <a:latin typeface="Arial" pitchFamily="34" charset="0"/>
                <a:cs typeface="Arial" pitchFamily="34" charset="0"/>
              </a:rPr>
              <a:t> </a:t>
            </a:r>
            <a:r>
              <a:rPr lang="fa-IR" sz="2400" u="sng" dirty="0">
                <a:latin typeface="Arial" pitchFamily="34" charset="0"/>
                <a:cs typeface="Arial" pitchFamily="34" charset="0"/>
              </a:rPr>
              <a:t>نوآوری در</a:t>
            </a:r>
            <a:r>
              <a:rPr lang="fa-IR" sz="2400" b="1" u="sng" dirty="0">
                <a:latin typeface="Arial" pitchFamily="34" charset="0"/>
                <a:cs typeface="Arial" pitchFamily="34" charset="0"/>
              </a:rPr>
              <a:t> </a:t>
            </a:r>
            <a:r>
              <a:rPr lang="fa-IR" sz="2400" u="sng" dirty="0">
                <a:latin typeface="Arial" pitchFamily="34" charset="0"/>
                <a:cs typeface="Arial" pitchFamily="34" charset="0"/>
              </a:rPr>
              <a:t>اعضای تیم کاری </a:t>
            </a:r>
            <a:r>
              <a:rPr lang="fa-IR" sz="2400" dirty="0">
                <a:latin typeface="Arial" pitchFamily="34" charset="0"/>
                <a:cs typeface="Arial" pitchFamily="34" charset="0"/>
              </a:rPr>
              <a:t>است. در همین راستا و</a:t>
            </a:r>
            <a:r>
              <a:rPr lang="fa-IR" sz="2400" b="1" dirty="0">
                <a:latin typeface="Arial" pitchFamily="34" charset="0"/>
                <a:cs typeface="Arial" pitchFamily="34" charset="0"/>
              </a:rPr>
              <a:t> </a:t>
            </a:r>
            <a:r>
              <a:rPr lang="fa-IR" sz="2400" dirty="0">
                <a:latin typeface="Arial" pitchFamily="34" charset="0"/>
                <a:cs typeface="Arial" pitchFamily="34" charset="0"/>
              </a:rPr>
              <a:t>به منظور شناسایی منابع خطر در شرکت لوله سازی اهواز، گروه کارشناسی شش نفره مشتمل بر: متخصص بهداشت حرفه ای(یک نفر</a:t>
            </a:r>
            <a:r>
              <a:rPr lang="fa-IR" sz="2400" dirty="0" smtClean="0">
                <a:latin typeface="Arial" pitchFamily="34" charset="0"/>
                <a:cs typeface="Arial" pitchFamily="34" charset="0"/>
              </a:rPr>
              <a:t>)</a:t>
            </a:r>
          </a:p>
          <a:p>
            <a:pPr>
              <a:lnSpc>
                <a:spcPct val="150000"/>
              </a:lnSpc>
            </a:pPr>
            <a:r>
              <a:rPr lang="fa-IR" sz="2400" dirty="0" smtClean="0">
                <a:latin typeface="Arial" pitchFamily="34" charset="0"/>
                <a:cs typeface="Arial" pitchFamily="34" charset="0"/>
              </a:rPr>
              <a:t> </a:t>
            </a:r>
            <a:r>
              <a:rPr lang="fa-IR" sz="2400" dirty="0">
                <a:latin typeface="Arial" pitchFamily="34" charset="0"/>
                <a:cs typeface="Arial" pitchFamily="34" charset="0"/>
              </a:rPr>
              <a:t>کارشناس ارشد مدیریت محیط زیست(دونفر</a:t>
            </a:r>
            <a:r>
              <a:rPr lang="fa-IR" sz="2400" dirty="0" smtClean="0">
                <a:latin typeface="Arial" pitchFamily="34" charset="0"/>
                <a:cs typeface="Arial" pitchFamily="34" charset="0"/>
              </a:rPr>
              <a:t>)</a:t>
            </a:r>
          </a:p>
          <a:p>
            <a:pPr>
              <a:lnSpc>
                <a:spcPct val="150000"/>
              </a:lnSpc>
            </a:pPr>
            <a:r>
              <a:rPr lang="fa-IR" sz="2400" dirty="0" smtClean="0">
                <a:latin typeface="Arial" pitchFamily="34" charset="0"/>
                <a:cs typeface="Arial" pitchFamily="34" charset="0"/>
              </a:rPr>
              <a:t> </a:t>
            </a:r>
            <a:r>
              <a:rPr lang="fa-IR" sz="2400" dirty="0">
                <a:latin typeface="Arial" pitchFamily="34" charset="0"/>
                <a:cs typeface="Arial" pitchFamily="34" charset="0"/>
              </a:rPr>
              <a:t>متخصص ایمنی صنعتی(دو نفر) </a:t>
            </a:r>
            <a:r>
              <a:rPr lang="fa-IR" sz="2400" dirty="0" smtClean="0">
                <a:latin typeface="Arial" pitchFamily="34" charset="0"/>
                <a:cs typeface="Arial" pitchFamily="34" charset="0"/>
              </a:rPr>
              <a:t>و</a:t>
            </a:r>
          </a:p>
          <a:p>
            <a:pPr>
              <a:lnSpc>
                <a:spcPct val="150000"/>
              </a:lnSpc>
            </a:pPr>
            <a:r>
              <a:rPr lang="fa-IR" sz="2400" dirty="0" smtClean="0">
                <a:latin typeface="Arial" pitchFamily="34" charset="0"/>
                <a:cs typeface="Arial" pitchFamily="34" charset="0"/>
              </a:rPr>
              <a:t> </a:t>
            </a:r>
            <a:r>
              <a:rPr lang="fa-IR" sz="2400" dirty="0">
                <a:latin typeface="Arial" pitchFamily="34" charset="0"/>
                <a:cs typeface="Arial" pitchFamily="34" charset="0"/>
              </a:rPr>
              <a:t>کارشناس ارشد مدیریت صنعتی(یک نفر)  شکل گرفت. </a:t>
            </a:r>
            <a:endParaRPr lang="fa-IR" sz="2400" dirty="0" smtClean="0">
              <a:latin typeface="Arial" pitchFamily="34" charset="0"/>
              <a:cs typeface="Arial" pitchFamily="34" charset="0"/>
            </a:endParaRPr>
          </a:p>
          <a:p>
            <a:pPr>
              <a:lnSpc>
                <a:spcPct val="150000"/>
              </a:lnSpc>
            </a:pPr>
            <a:r>
              <a:rPr lang="fa-IR" sz="2400" dirty="0" smtClean="0">
                <a:latin typeface="Arial" pitchFamily="34" charset="0"/>
                <a:cs typeface="Arial" pitchFamily="34" charset="0"/>
              </a:rPr>
              <a:t>انتخاب </a:t>
            </a:r>
            <a:r>
              <a:rPr lang="fa-IR" sz="2400" dirty="0">
                <a:latin typeface="Arial" pitchFamily="34" charset="0"/>
                <a:cs typeface="Arial" pitchFamily="34" charset="0"/>
              </a:rPr>
              <a:t>این افراد مبتنی بر تخصص(آشنایی با فن منتخب) و تجربه(سابقه بیش از پنج سال فعالیت در شرکت لوله سازی اهواز) بود.</a:t>
            </a:r>
          </a:p>
        </p:txBody>
      </p:sp>
      <p:sp>
        <p:nvSpPr>
          <p:cNvPr id="3" name="Slide Number Placeholder 2"/>
          <p:cNvSpPr>
            <a:spLocks noGrp="1"/>
          </p:cNvSpPr>
          <p:nvPr>
            <p:ph type="sldNum" sz="quarter" idx="12"/>
          </p:nvPr>
        </p:nvSpPr>
        <p:spPr/>
        <p:txBody>
          <a:bodyPr/>
          <a:lstStyle/>
          <a:p>
            <a:fld id="{A970A682-5EE7-4A4A-B995-91500CEAFF50}" type="slidenum">
              <a:rPr lang="fa-IR" smtClean="0"/>
              <a:pPr/>
              <a:t>14</a:t>
            </a:fld>
            <a:endParaRPr lang="fa-I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42910" y="2285992"/>
          <a:ext cx="7572428" cy="4042284"/>
        </p:xfrm>
        <a:graphic>
          <a:graphicData uri="http://schemas.openxmlformats.org/drawingml/2006/table">
            <a:tbl>
              <a:tblPr rtl="1"/>
              <a:tblGrid>
                <a:gridCol w="805972"/>
                <a:gridCol w="726101"/>
                <a:gridCol w="800325"/>
                <a:gridCol w="726101"/>
                <a:gridCol w="871321"/>
                <a:gridCol w="1376365"/>
                <a:gridCol w="1967735"/>
                <a:gridCol w="298508"/>
              </a:tblGrid>
              <a:tr h="1091185">
                <a:tc>
                  <a:txBody>
                    <a:bodyPr/>
                    <a:lstStyle/>
                    <a:p>
                      <a:pPr algn="ctr" rtl="1">
                        <a:lnSpc>
                          <a:spcPct val="150000"/>
                        </a:lnSpc>
                        <a:spcAft>
                          <a:spcPts val="0"/>
                        </a:spcAft>
                      </a:pPr>
                      <a:r>
                        <a:rPr lang="fa-IR" sz="1200" b="1" dirty="0">
                          <a:solidFill>
                            <a:srgbClr val="FF0000"/>
                          </a:solidFill>
                          <a:latin typeface="Calibri"/>
                          <a:ea typeface="Times New Roman"/>
                          <a:cs typeface="Arial"/>
                        </a:rPr>
                        <a:t>میزان خطر</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200" b="1" dirty="0">
                          <a:solidFill>
                            <a:srgbClr val="FF0000"/>
                          </a:solidFill>
                          <a:latin typeface="Calibri"/>
                          <a:ea typeface="Times New Roman"/>
                          <a:cs typeface="Arial"/>
                        </a:rPr>
                        <a:t>نمره خطر</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200" b="1" dirty="0">
                          <a:solidFill>
                            <a:srgbClr val="FF0000"/>
                          </a:solidFill>
                          <a:latin typeface="Calibri"/>
                          <a:ea typeface="Times New Roman"/>
                          <a:cs typeface="Arial"/>
                        </a:rPr>
                        <a:t>میزان  تماس</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200" b="1" dirty="0">
                          <a:solidFill>
                            <a:srgbClr val="FF0000"/>
                          </a:solidFill>
                          <a:latin typeface="Calibri"/>
                          <a:ea typeface="Times New Roman"/>
                          <a:cs typeface="Arial"/>
                        </a:rPr>
                        <a:t>شدت    </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50000"/>
                        </a:lnSpc>
                        <a:spcAft>
                          <a:spcPts val="0"/>
                        </a:spcAft>
                      </a:pPr>
                      <a:r>
                        <a:rPr lang="fa-IR" sz="1200" b="1" dirty="0">
                          <a:solidFill>
                            <a:srgbClr val="FF0000"/>
                          </a:solidFill>
                          <a:latin typeface="Calibri"/>
                          <a:ea typeface="Times New Roman"/>
                          <a:cs typeface="Arial"/>
                        </a:rPr>
                        <a:t>احتمال    وقوع</a:t>
                      </a:r>
                      <a:endParaRPr lang="en-US" sz="1200" b="1" dirty="0">
                        <a:solidFill>
                          <a:srgbClr val="FF0000"/>
                        </a:solidFill>
                        <a:latin typeface="Calibri"/>
                        <a:ea typeface="Calibri"/>
                        <a:cs typeface="Arial"/>
                      </a:endParaRPr>
                    </a:p>
                    <a:p>
                      <a:pPr algn="ctr" rtl="1">
                        <a:lnSpc>
                          <a:spcPct val="150000"/>
                        </a:lnSpc>
                        <a:spcAft>
                          <a:spcPts val="0"/>
                        </a:spcAft>
                      </a:pPr>
                      <a:r>
                        <a:rPr lang="fa-IR" sz="1200" b="1" dirty="0">
                          <a:solidFill>
                            <a:srgbClr val="FF0000"/>
                          </a:solidFill>
                          <a:latin typeface="Calibri"/>
                          <a:ea typeface="Times New Roman"/>
                          <a:cs typeface="Arial"/>
                        </a:rPr>
                        <a:t> </a:t>
                      </a:r>
                      <a:endParaRPr lang="en-US" sz="1200" b="1" dirty="0">
                        <a:solidFill>
                          <a:srgbClr val="FF0000"/>
                        </a:solidFill>
                        <a:latin typeface="Calibri"/>
                        <a:ea typeface="Calibri"/>
                        <a:cs typeface="Arial"/>
                      </a:endParaRPr>
                    </a:p>
                    <a:p>
                      <a:pPr algn="ctr" rtl="1">
                        <a:lnSpc>
                          <a:spcPct val="150000"/>
                        </a:lnSpc>
                        <a:spcAft>
                          <a:spcPts val="0"/>
                        </a:spcAft>
                      </a:pPr>
                      <a:r>
                        <a:rPr lang="en-US" sz="1200" b="1" dirty="0">
                          <a:solidFill>
                            <a:srgbClr val="FF0000"/>
                          </a:solidFill>
                          <a:latin typeface="Arial"/>
                          <a:ea typeface="Times New Roman"/>
                          <a:cs typeface="Arial"/>
                        </a:rPr>
                        <a:t> </a:t>
                      </a:r>
                      <a:endParaRPr lang="en-US" sz="1200" b="1" dirty="0">
                        <a:solidFill>
                          <a:srgbClr val="FF0000"/>
                        </a:solidFill>
                        <a:latin typeface="Calibri"/>
                        <a:ea typeface="Calibri"/>
                        <a:cs typeface="Arial"/>
                      </a:endParaRPr>
                    </a:p>
                    <a:p>
                      <a:pPr algn="ctr" rtl="1">
                        <a:lnSpc>
                          <a:spcPct val="115000"/>
                        </a:lnSpc>
                        <a:spcAft>
                          <a:spcPts val="0"/>
                        </a:spcAft>
                      </a:pPr>
                      <a:r>
                        <a:rPr lang="en-US" sz="1200" b="1" dirty="0">
                          <a:solidFill>
                            <a:srgbClr val="FF0000"/>
                          </a:solidFill>
                          <a:latin typeface="Arial"/>
                          <a:ea typeface="Times New Roman"/>
                          <a:cs typeface="Arial"/>
                        </a:rPr>
                        <a:t> </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200" b="1" dirty="0">
                          <a:solidFill>
                            <a:srgbClr val="FF0000"/>
                          </a:solidFill>
                          <a:latin typeface="Calibri"/>
                          <a:ea typeface="Times New Roman"/>
                          <a:cs typeface="Arial"/>
                        </a:rPr>
                        <a:t>شرح خطر </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200" b="1" dirty="0">
                          <a:solidFill>
                            <a:srgbClr val="FF0000"/>
                          </a:solidFill>
                          <a:latin typeface="Calibri"/>
                          <a:ea typeface="Times New Roman"/>
                          <a:cs typeface="Arial"/>
                        </a:rPr>
                        <a:t>واحدها(یا فعالیت های تحت بررسی)</a:t>
                      </a:r>
                      <a:endParaRPr lang="en-US" sz="1200" b="1" dirty="0">
                        <a:solidFill>
                          <a:srgbClr val="FF0000"/>
                        </a:solidFill>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71755" marR="71755" algn="ctr" rtl="1">
                        <a:lnSpc>
                          <a:spcPct val="150000"/>
                        </a:lnSpc>
                        <a:spcAft>
                          <a:spcPts val="0"/>
                        </a:spcAft>
                      </a:pPr>
                      <a:r>
                        <a:rPr lang="fa-IR" sz="1200" b="1" dirty="0">
                          <a:solidFill>
                            <a:srgbClr val="FF0000"/>
                          </a:solidFill>
                          <a:latin typeface="Calibri"/>
                          <a:ea typeface="Times New Roman"/>
                          <a:cs typeface="Arial"/>
                        </a:rPr>
                        <a:t>ردیف</a:t>
                      </a:r>
                      <a:endParaRPr lang="en-US" sz="1200" b="1" dirty="0">
                        <a:solidFill>
                          <a:srgbClr val="FF0000"/>
                        </a:solidFill>
                        <a:latin typeface="Calibri"/>
                        <a:ea typeface="Calibri"/>
                        <a:cs typeface="Arial"/>
                      </a:endParaRPr>
                    </a:p>
                    <a:p>
                      <a:pPr marL="71755" marR="71755" algn="ctr" rtl="1">
                        <a:lnSpc>
                          <a:spcPct val="115000"/>
                        </a:lnSpc>
                        <a:spcAft>
                          <a:spcPts val="0"/>
                        </a:spcAft>
                      </a:pPr>
                      <a:r>
                        <a:rPr lang="en-US" sz="1200" b="1" dirty="0">
                          <a:solidFill>
                            <a:srgbClr val="FF0000"/>
                          </a:solidFill>
                          <a:latin typeface="Arial"/>
                          <a:ea typeface="Times New Roman"/>
                          <a:cs typeface="Arial"/>
                        </a:rPr>
                        <a:t> </a:t>
                      </a:r>
                      <a:endParaRPr lang="en-US" sz="1200" b="1" dirty="0">
                        <a:solidFill>
                          <a:srgbClr val="FF0000"/>
                        </a:solidFill>
                        <a:latin typeface="Calibri"/>
                        <a:ea typeface="Calibri"/>
                        <a:cs typeface="Arial"/>
                      </a:endParaRPr>
                    </a:p>
                  </a:txBody>
                  <a:tcPr marL="51248" marR="5124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388913">
                <a:tc>
                  <a:txBody>
                    <a:bodyPr/>
                    <a:lstStyle/>
                    <a:p>
                      <a:pPr algn="ctr" rtl="1">
                        <a:lnSpc>
                          <a:spcPct val="150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300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10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6</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استنشاق ذرات معلق</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عملیات کوره القایی(پرت اپوکسی)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1</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167">
                <a:tc>
                  <a:txBody>
                    <a:bodyPr/>
                    <a:lstStyle/>
                    <a:p>
                      <a:pPr algn="ctr" rtl="1">
                        <a:lnSpc>
                          <a:spcPct val="115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dirty="0">
                          <a:solidFill>
                            <a:srgbClr val="666666"/>
                          </a:solidFill>
                          <a:latin typeface="Calibri"/>
                          <a:ea typeface="Times New Roman"/>
                          <a:cs typeface="Arial"/>
                        </a:rPr>
                        <a:t>300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dirty="0">
                          <a:solidFill>
                            <a:srgbClr val="666666"/>
                          </a:solidFill>
                          <a:latin typeface="Calibri"/>
                          <a:ea typeface="Times New Roman"/>
                          <a:cs typeface="Arial"/>
                        </a:rPr>
                        <a:t>10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solidFill>
                            <a:srgbClr val="666666"/>
                          </a:solidFill>
                          <a:latin typeface="Calibri"/>
                          <a:ea typeface="Times New Roman"/>
                          <a:cs typeface="Arial"/>
                        </a:rPr>
                        <a:t>6</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solidFill>
                            <a:srgbClr val="666666"/>
                          </a:solidFill>
                          <a:latin typeface="Calibri"/>
                          <a:ea typeface="Times New Roman"/>
                          <a:cs typeface="Arial"/>
                        </a:rPr>
                        <a:t>آلودگی صوتی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fa-IR" sz="1200" b="1">
                          <a:solidFill>
                            <a:srgbClr val="666666"/>
                          </a:solidFill>
                          <a:latin typeface="Calibri"/>
                          <a:ea typeface="Times New Roman"/>
                          <a:cs typeface="Arial"/>
                        </a:rPr>
                        <a:t>آزمو ن آبی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solidFill>
                            <a:srgbClr val="666666"/>
                          </a:solidFill>
                          <a:latin typeface="Calibri"/>
                          <a:ea typeface="Times New Roman"/>
                          <a:cs typeface="Arial"/>
                        </a:rPr>
                        <a:t>2</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913">
                <a:tc>
                  <a:txBody>
                    <a:bodyPr/>
                    <a:lstStyle/>
                    <a:p>
                      <a:pPr algn="ctr" rtl="1">
                        <a:lnSpc>
                          <a:spcPct val="150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240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10</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4</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6</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انتشار ذرات معلق در هوا</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سنگ زنی داخل لوله</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3</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913">
                <a:tc>
                  <a:txBody>
                    <a:bodyPr/>
                    <a:lstStyle/>
                    <a:p>
                      <a:pPr algn="ctr" rtl="1">
                        <a:lnSpc>
                          <a:spcPct val="150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200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8</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5</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1200" b="1">
                          <a:solidFill>
                            <a:srgbClr val="666666"/>
                          </a:solidFill>
                          <a:latin typeface="Arial"/>
                          <a:ea typeface="Times New Roman"/>
                          <a:cs typeface="Arial"/>
                        </a:rPr>
                        <a:t>Z-Oil</a:t>
                      </a:r>
                      <a:r>
                        <a:rPr lang="fa-IR" sz="1200" b="1">
                          <a:solidFill>
                            <a:srgbClr val="666666"/>
                          </a:solidFill>
                          <a:latin typeface="Calibri"/>
                          <a:ea typeface="Times New Roman"/>
                          <a:cs typeface="Arial"/>
                        </a:rPr>
                        <a:t> دورریز آب</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آزمایش لوله توسط فشارآب</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4</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913">
                <a:tc>
                  <a:txBody>
                    <a:bodyPr/>
                    <a:lstStyle/>
                    <a:p>
                      <a:pPr algn="ctr" rtl="1">
                        <a:lnSpc>
                          <a:spcPct val="150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200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10</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4</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دورریز پسآب</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شستشوی داخل لوله قبل از انبساط</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913">
                <a:tc>
                  <a:txBody>
                    <a:bodyPr/>
                    <a:lstStyle/>
                    <a:p>
                      <a:pPr algn="ctr" rtl="1">
                        <a:lnSpc>
                          <a:spcPct val="150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200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8</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اثر صدا</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جک های تخلیه هوا</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6</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913">
                <a:tc>
                  <a:txBody>
                    <a:bodyPr/>
                    <a:lstStyle/>
                    <a:p>
                      <a:pPr algn="ctr" rtl="1">
                        <a:lnSpc>
                          <a:spcPct val="150000"/>
                        </a:lnSpc>
                        <a:spcAft>
                          <a:spcPts val="0"/>
                        </a:spcAft>
                      </a:pPr>
                      <a:r>
                        <a:rPr lang="fa-IR" sz="1200" b="1">
                          <a:solidFill>
                            <a:srgbClr val="666666"/>
                          </a:solidFill>
                          <a:latin typeface="Calibri"/>
                          <a:ea typeface="Times New Roman"/>
                          <a:cs typeface="Arial"/>
                        </a:rPr>
                        <a:t>اضطراری</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200</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10</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4</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5</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a:solidFill>
                            <a:srgbClr val="666666"/>
                          </a:solidFill>
                          <a:latin typeface="Calibri"/>
                          <a:ea typeface="Times New Roman"/>
                          <a:cs typeface="Arial"/>
                        </a:rPr>
                        <a:t>نشتی روغن هیدرولیک</a:t>
                      </a:r>
                      <a:endParaRPr lang="en-US" sz="1200" b="1">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بهره برداری از سامانه های هیدرولیک</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200" b="1" dirty="0">
                          <a:solidFill>
                            <a:srgbClr val="666666"/>
                          </a:solidFill>
                          <a:latin typeface="Calibri"/>
                          <a:ea typeface="Times New Roman"/>
                          <a:cs typeface="Arial"/>
                        </a:rPr>
                        <a:t>7</a:t>
                      </a:r>
                      <a:endParaRPr lang="en-US" sz="1200" b="1" dirty="0">
                        <a:latin typeface="Calibri"/>
                        <a:ea typeface="Calibri"/>
                        <a:cs typeface="Arial"/>
                      </a:endParaRPr>
                    </a:p>
                  </a:txBody>
                  <a:tcPr marL="51248" marR="51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09" name="Rectangle 1"/>
          <p:cNvSpPr>
            <a:spLocks noChangeArrowheads="1"/>
          </p:cNvSpPr>
          <p:nvPr/>
        </p:nvSpPr>
        <p:spPr bwMode="auto">
          <a:xfrm>
            <a:off x="428596" y="156497"/>
            <a:ext cx="8358246" cy="2031325"/>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57175" defTabSz="914400" rtl="1" eaLnBrk="1" fontAlgn="base" latinLnBrk="0" hangingPunct="1">
              <a:lnSpc>
                <a:spcPct val="100000"/>
              </a:lnSpc>
              <a:spcBef>
                <a:spcPct val="0"/>
              </a:spcBef>
              <a:spcAft>
                <a:spcPct val="0"/>
              </a:spcAft>
              <a:buClrTx/>
              <a:buSzTx/>
              <a:buFontTx/>
              <a:buNone/>
              <a:tabLst/>
            </a:pPr>
            <a:r>
              <a:rPr kumimoji="0" lang="fa-IR"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یافته های پژوهش</a:t>
            </a:r>
          </a:p>
          <a:p>
            <a:pPr marL="0" marR="0" lvl="0" indent="257175" defTabSz="914400" rtl="1" eaLnBrk="1" fontAlgn="base" latinLnBrk="0" hangingPunct="1">
              <a:lnSpc>
                <a:spcPct val="100000"/>
              </a:lnSpc>
              <a:spcBef>
                <a:spcPct val="0"/>
              </a:spcBef>
              <a:spcAft>
                <a:spcPct val="0"/>
              </a:spcAft>
              <a:buClrTx/>
              <a:buSzTx/>
              <a:buFontTx/>
              <a:buNone/>
              <a:tabLst/>
            </a:pPr>
            <a:endParaRPr kumimoji="0" lang="en-US" i="0" u="none" strike="noStrike" cap="none" normalizeH="0" baseline="0" dirty="0" smtClean="0">
              <a:ln>
                <a:noFill/>
              </a:ln>
              <a:solidFill>
                <a:schemeClr val="tx1"/>
              </a:solidFill>
              <a:effectLst/>
              <a:latin typeface="Arial" pitchFamily="34" charset="0"/>
              <a:cs typeface="Arial" pitchFamily="34" charset="0"/>
            </a:endParaRPr>
          </a:p>
          <a:p>
            <a:pPr marL="0" marR="0" lvl="0" indent="257175" defTabSz="914400" rtl="1" eaLnBrk="0" fontAlgn="base" latinLnBrk="0" hangingPunct="0">
              <a:lnSpc>
                <a:spcPct val="100000"/>
              </a:lnSpc>
              <a:spcBef>
                <a:spcPct val="0"/>
              </a:spcBef>
              <a:spcAft>
                <a:spcPct val="0"/>
              </a:spcAft>
              <a:buClrTx/>
              <a:buSzTx/>
              <a:buFontTx/>
              <a:buNone/>
              <a:tabLst/>
            </a:pPr>
            <a:r>
              <a:rPr kumimoji="0" lang="fa-IR"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در جداول 4 تا 6 رتبه بندی خطرات واحدهای صنعتی تحت بررسی به تفکیک در سطوح بالا، متوسط و کم        ارائه شده است.  </a:t>
            </a:r>
            <a:endParaRPr kumimoji="0" lang="en-US" i="0" u="none" strike="noStrike" cap="none" normalizeH="0" baseline="0" dirty="0" smtClean="0">
              <a:ln>
                <a:noFill/>
              </a:ln>
              <a:solidFill>
                <a:schemeClr val="tx1"/>
              </a:solidFill>
              <a:effectLst/>
              <a:latin typeface="Arial" pitchFamily="34" charset="0"/>
              <a:cs typeface="Arial" pitchFamily="34" charset="0"/>
            </a:endParaRPr>
          </a:p>
          <a:p>
            <a:pPr marL="0" marR="0" lvl="0" indent="257175" defTabSz="914400" rtl="1" eaLnBrk="0" fontAlgn="base" latinLnBrk="0" hangingPunct="0">
              <a:lnSpc>
                <a:spcPct val="100000"/>
              </a:lnSpc>
              <a:spcBef>
                <a:spcPct val="0"/>
              </a:spcBef>
              <a:spcAft>
                <a:spcPct val="0"/>
              </a:spcAft>
              <a:buClrTx/>
              <a:buSzTx/>
              <a:buFontTx/>
              <a:buNone/>
              <a:tabLst/>
            </a:pPr>
            <a:r>
              <a:rPr kumimoji="0" lang="fa-IR"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kumimoji="0" lang="en-US" i="0" u="none" strike="noStrike" cap="none" normalizeH="0" baseline="0" dirty="0" smtClean="0">
              <a:ln>
                <a:noFill/>
              </a:ln>
              <a:solidFill>
                <a:schemeClr val="tx1"/>
              </a:solidFill>
              <a:effectLst/>
              <a:latin typeface="Arial" pitchFamily="34" charset="0"/>
              <a:cs typeface="Arial" pitchFamily="34" charset="0"/>
            </a:endParaRPr>
          </a:p>
          <a:p>
            <a:pPr marL="0" marR="0" lvl="0" indent="257175"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جدول شماره4. رتبه بندی خطرات با میزان خطر بالا (200&lt;)</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970A682-5EE7-4A4A-B995-91500CEAFF50}" type="slidenum">
              <a:rPr lang="fa-IR" smtClean="0"/>
              <a:pPr/>
              <a:t>15</a:t>
            </a:fld>
            <a:endParaRPr lang="fa-I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85786" y="1428736"/>
          <a:ext cx="7929617" cy="4421668"/>
        </p:xfrm>
        <a:graphic>
          <a:graphicData uri="http://schemas.openxmlformats.org/drawingml/2006/table">
            <a:tbl>
              <a:tblPr rtl="1"/>
              <a:tblGrid>
                <a:gridCol w="841462"/>
                <a:gridCol w="841462"/>
                <a:gridCol w="901567"/>
                <a:gridCol w="751306"/>
                <a:gridCol w="755042"/>
                <a:gridCol w="1705903"/>
                <a:gridCol w="1773083"/>
                <a:gridCol w="359792"/>
              </a:tblGrid>
              <a:tr h="1077908">
                <a:tc>
                  <a:txBody>
                    <a:bodyPr/>
                    <a:lstStyle/>
                    <a:p>
                      <a:pPr algn="ctr" rtl="1">
                        <a:lnSpc>
                          <a:spcPct val="150000"/>
                        </a:lnSpc>
                        <a:spcAft>
                          <a:spcPts val="0"/>
                        </a:spcAft>
                      </a:pPr>
                      <a:r>
                        <a:rPr lang="fa-IR" sz="1400" b="1" dirty="0">
                          <a:solidFill>
                            <a:srgbClr val="FF0000"/>
                          </a:solidFill>
                          <a:latin typeface="Calibri"/>
                          <a:ea typeface="Times New Roman"/>
                          <a:cs typeface="Arial"/>
                        </a:rPr>
                        <a:t>میزان خطر</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نمره خطر</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میزان    تماس</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شدت    اثر</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50000"/>
                        </a:lnSpc>
                        <a:spcAft>
                          <a:spcPts val="0"/>
                        </a:spcAft>
                      </a:pPr>
                      <a:r>
                        <a:rPr lang="fa-IR" sz="1400" b="1" dirty="0">
                          <a:solidFill>
                            <a:srgbClr val="FF0000"/>
                          </a:solidFill>
                          <a:latin typeface="Calibri"/>
                          <a:ea typeface="Times New Roman"/>
                          <a:cs typeface="Arial"/>
                        </a:rPr>
                        <a:t>احتمال    وقوع</a:t>
                      </a:r>
                      <a:endParaRPr lang="en-US" sz="1400" b="1" dirty="0">
                        <a:solidFill>
                          <a:srgbClr val="FF0000"/>
                        </a:solidFill>
                        <a:latin typeface="Calibri"/>
                        <a:ea typeface="Calibri"/>
                        <a:cs typeface="Arial"/>
                      </a:endParaRPr>
                    </a:p>
                    <a:p>
                      <a:pPr algn="ctr" rtl="1">
                        <a:lnSpc>
                          <a:spcPct val="115000"/>
                        </a:lnSpc>
                        <a:spcAft>
                          <a:spcPts val="0"/>
                        </a:spcAft>
                      </a:pPr>
                      <a:r>
                        <a:rPr lang="en-US" sz="1400" b="1" dirty="0">
                          <a:solidFill>
                            <a:srgbClr val="FF0000"/>
                          </a:solidFill>
                          <a:latin typeface="Arial"/>
                          <a:ea typeface="Times New Roman"/>
                          <a:cs typeface="Arial"/>
                        </a:rPr>
                        <a:t> </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شرح خطر</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50000"/>
                        </a:lnSpc>
                        <a:spcAft>
                          <a:spcPts val="0"/>
                        </a:spcAft>
                      </a:pPr>
                      <a:r>
                        <a:rPr lang="fa-IR" sz="1400" b="1" dirty="0">
                          <a:solidFill>
                            <a:srgbClr val="FF0000"/>
                          </a:solidFill>
                          <a:latin typeface="Calibri"/>
                          <a:ea typeface="Times New Roman"/>
                          <a:cs typeface="Arial"/>
                        </a:rPr>
                        <a:t>واحدها (یا فعالیت های تحت بررسی)</a:t>
                      </a:r>
                      <a:endParaRPr lang="en-US" sz="1400" b="1" dirty="0">
                        <a:solidFill>
                          <a:srgbClr val="FF0000"/>
                        </a:solidFill>
                        <a:latin typeface="Calibri"/>
                        <a:ea typeface="Calibri"/>
                        <a:cs typeface="Arial"/>
                      </a:endParaRPr>
                    </a:p>
                    <a:p>
                      <a:pPr algn="ctr" rtl="1">
                        <a:lnSpc>
                          <a:spcPct val="115000"/>
                        </a:lnSpc>
                        <a:spcAft>
                          <a:spcPts val="0"/>
                        </a:spcAft>
                      </a:pPr>
                      <a:r>
                        <a:rPr lang="en-US" sz="1400" b="1" dirty="0">
                          <a:solidFill>
                            <a:srgbClr val="FF0000"/>
                          </a:solidFill>
                          <a:latin typeface="Arial"/>
                          <a:ea typeface="Times New Roman"/>
                          <a:cs typeface="Arial"/>
                        </a:rPr>
                        <a:t> </a:t>
                      </a:r>
                      <a:endParaRPr lang="en-US" sz="1400" b="1"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71755" marR="71755" algn="ctr" rtl="1">
                        <a:lnSpc>
                          <a:spcPct val="115000"/>
                        </a:lnSpc>
                        <a:spcAft>
                          <a:spcPts val="0"/>
                        </a:spcAft>
                      </a:pPr>
                      <a:r>
                        <a:rPr lang="fa-IR" sz="1400" b="1" dirty="0">
                          <a:solidFill>
                            <a:srgbClr val="FF0000"/>
                          </a:solidFill>
                          <a:latin typeface="Calibri"/>
                          <a:ea typeface="Times New Roman"/>
                          <a:cs typeface="Arial"/>
                        </a:rPr>
                        <a:t>ردیف</a:t>
                      </a:r>
                      <a:endParaRPr lang="en-US" sz="1400" b="1" dirty="0">
                        <a:solidFill>
                          <a:srgbClr val="FF0000"/>
                        </a:solidFill>
                        <a:latin typeface="Calibri"/>
                        <a:ea typeface="Calibri"/>
                        <a:cs typeface="Arial"/>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565166">
                <a:tc>
                  <a:txBody>
                    <a:bodyPr/>
                    <a:lstStyle/>
                    <a:p>
                      <a:pPr algn="ctr" rtl="1">
                        <a:lnSpc>
                          <a:spcPct val="115000"/>
                        </a:lnSpc>
                        <a:spcAft>
                          <a:spcPts val="0"/>
                        </a:spcAft>
                      </a:pPr>
                      <a:r>
                        <a:rPr lang="fa-IR" sz="1400" b="1">
                          <a:solidFill>
                            <a:srgbClr val="666666"/>
                          </a:solidFill>
                          <a:latin typeface="Calibri"/>
                          <a:ea typeface="Times New Roman"/>
                          <a:cs typeface="Arial"/>
                        </a:rPr>
                        <a:t>غیر طبیعی</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192</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6</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8</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پرتاب پلیسه به افراد</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پخ زنی سر و ته لوله</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315">
                <a:tc>
                  <a:txBody>
                    <a:bodyPr/>
                    <a:lstStyle/>
                    <a:p>
                      <a:pPr algn="ctr" rtl="1">
                        <a:lnSpc>
                          <a:spcPct val="150000"/>
                        </a:lnSpc>
                        <a:spcAft>
                          <a:spcPts val="0"/>
                        </a:spcAft>
                      </a:pPr>
                      <a:r>
                        <a:rPr lang="fa-IR" sz="1400" b="1">
                          <a:solidFill>
                            <a:srgbClr val="666666"/>
                          </a:solidFill>
                          <a:latin typeface="Calibri"/>
                          <a:ea typeface="Times New Roman"/>
                          <a:cs typeface="Arial"/>
                        </a:rPr>
                        <a:t>غیر طبیعی</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180</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5</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6</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6</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برخورد لوله به فرد</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بهره برداری از اره گردان </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140">
                <a:tc>
                  <a:txBody>
                    <a:bodyPr/>
                    <a:lstStyle/>
                    <a:p>
                      <a:pPr algn="ctr" rtl="1">
                        <a:lnSpc>
                          <a:spcPct val="150000"/>
                        </a:lnSpc>
                        <a:spcAft>
                          <a:spcPts val="0"/>
                        </a:spcAft>
                      </a:pPr>
                      <a:r>
                        <a:rPr lang="fa-IR" sz="1400" b="1">
                          <a:solidFill>
                            <a:srgbClr val="666666"/>
                          </a:solidFill>
                          <a:latin typeface="Calibri"/>
                          <a:ea typeface="Times New Roman"/>
                          <a:cs typeface="Arial"/>
                        </a:rPr>
                        <a:t>غیر طبیعی</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160</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10</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4</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درگیری فلاش، سوختگی و جراحت</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فرآیند جوش</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3</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3">
                <a:tc>
                  <a:txBody>
                    <a:bodyPr/>
                    <a:lstStyle/>
                    <a:p>
                      <a:pPr algn="ctr" rtl="1">
                        <a:lnSpc>
                          <a:spcPct val="115000"/>
                        </a:lnSpc>
                        <a:spcAft>
                          <a:spcPts val="0"/>
                        </a:spcAft>
                      </a:pPr>
                      <a:r>
                        <a:rPr lang="fa-IR" sz="1400" b="1">
                          <a:solidFill>
                            <a:srgbClr val="666666"/>
                          </a:solidFill>
                          <a:latin typeface="Calibri"/>
                          <a:ea typeface="Times New Roman"/>
                          <a:cs typeface="Arial"/>
                        </a:rPr>
                        <a:t>غیر طبیعی</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160</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8</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5</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دورریز آب آلوده</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عملیات </a:t>
                      </a:r>
                      <a:r>
                        <a:rPr lang="en-US" sz="1400" b="1">
                          <a:solidFill>
                            <a:srgbClr val="666666"/>
                          </a:solidFill>
                          <a:latin typeface="Arial"/>
                          <a:ea typeface="Times New Roman"/>
                          <a:cs typeface="Arial"/>
                        </a:rPr>
                        <a:t>O</a:t>
                      </a:r>
                      <a:r>
                        <a:rPr lang="fa-IR" sz="1400" b="1">
                          <a:solidFill>
                            <a:srgbClr val="666666"/>
                          </a:solidFill>
                          <a:latin typeface="Calibri"/>
                          <a:ea typeface="Times New Roman"/>
                          <a:cs typeface="Arial"/>
                        </a:rPr>
                        <a:t> پرس</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863">
                <a:tc>
                  <a:txBody>
                    <a:bodyPr/>
                    <a:lstStyle/>
                    <a:p>
                      <a:pPr algn="ctr" rtl="1">
                        <a:lnSpc>
                          <a:spcPct val="115000"/>
                        </a:lnSpc>
                        <a:spcAft>
                          <a:spcPts val="0"/>
                        </a:spcAft>
                      </a:pPr>
                      <a:r>
                        <a:rPr lang="fa-IR" sz="1400" b="1">
                          <a:solidFill>
                            <a:srgbClr val="666666"/>
                          </a:solidFill>
                          <a:latin typeface="Calibri"/>
                          <a:ea typeface="Times New Roman"/>
                          <a:cs typeface="Arial"/>
                        </a:rPr>
                        <a:t>غیر طبیعی</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160</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8</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5</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دورریز روغن و گریس</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بهره برداری از دستگاه اکسپند</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5</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843">
                <a:tc>
                  <a:txBody>
                    <a:bodyPr/>
                    <a:lstStyle/>
                    <a:p>
                      <a:pPr algn="ctr" rtl="1">
                        <a:lnSpc>
                          <a:spcPct val="115000"/>
                        </a:lnSpc>
                        <a:spcAft>
                          <a:spcPts val="0"/>
                        </a:spcAft>
                      </a:pPr>
                      <a:r>
                        <a:rPr lang="fa-IR" sz="1400" b="1">
                          <a:solidFill>
                            <a:srgbClr val="666666"/>
                          </a:solidFill>
                          <a:latin typeface="Calibri"/>
                          <a:ea typeface="Times New Roman"/>
                          <a:cs typeface="Arial"/>
                        </a:rPr>
                        <a:t>غیر طبیعی</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120</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6</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5</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استنشاق بخارات اسید</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شستشو با اسید فسفریک</a:t>
                      </a:r>
                      <a:endParaRPr lang="en-US" sz="1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6</a:t>
                      </a:r>
                      <a:endParaRPr lang="en-US" sz="1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577" name="Rectangle 1"/>
          <p:cNvSpPr>
            <a:spLocks noChangeArrowheads="1"/>
          </p:cNvSpPr>
          <p:nvPr/>
        </p:nvSpPr>
        <p:spPr bwMode="auto">
          <a:xfrm>
            <a:off x="1142976" y="444500"/>
            <a:ext cx="7143800" cy="369332"/>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effectLst/>
                <a:latin typeface="Calibri" pitchFamily="34" charset="0"/>
                <a:ea typeface="Times New Roman" pitchFamily="18" charset="0"/>
                <a:cs typeface="Arial" pitchFamily="34" charset="0"/>
              </a:rPr>
              <a:t>جدول شماره5. رتبه بندی خطرات با میزان خطر متوسط (199-90 )</a:t>
            </a:r>
            <a:endParaRPr kumimoji="0" lang="fa-IR" b="0" i="0" u="none" strike="noStrike" cap="none" normalizeH="0" baseline="0" dirty="0" smtClean="0">
              <a:ln>
                <a:noFill/>
              </a:ln>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970A682-5EE7-4A4A-B995-91500CEAFF50}" type="slidenum">
              <a:rPr lang="fa-IR" smtClean="0"/>
              <a:pPr/>
              <a:t>16</a:t>
            </a:fld>
            <a:endParaRPr lang="fa-I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1473" y="1397000"/>
          <a:ext cx="7715304" cy="4741304"/>
        </p:xfrm>
        <a:graphic>
          <a:graphicData uri="http://schemas.openxmlformats.org/drawingml/2006/table">
            <a:tbl>
              <a:tblPr rtl="1"/>
              <a:tblGrid>
                <a:gridCol w="880910"/>
                <a:gridCol w="880910"/>
                <a:gridCol w="880910"/>
                <a:gridCol w="734092"/>
                <a:gridCol w="880910"/>
                <a:gridCol w="1504887"/>
                <a:gridCol w="1492258"/>
                <a:gridCol w="460427"/>
              </a:tblGrid>
              <a:tr h="1118563">
                <a:tc>
                  <a:txBody>
                    <a:bodyPr/>
                    <a:lstStyle/>
                    <a:p>
                      <a:pPr algn="ctr" rtl="1">
                        <a:lnSpc>
                          <a:spcPct val="150000"/>
                        </a:lnSpc>
                        <a:spcAft>
                          <a:spcPts val="0"/>
                        </a:spcAft>
                      </a:pPr>
                      <a:r>
                        <a:rPr lang="fa-IR" sz="1400" b="1" dirty="0">
                          <a:solidFill>
                            <a:srgbClr val="FF0000"/>
                          </a:solidFill>
                          <a:latin typeface="Calibri"/>
                          <a:ea typeface="Times New Roman"/>
                          <a:cs typeface="Arial"/>
                        </a:rPr>
                        <a:t>میزان خطر</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نمره خطر</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میزان    تماس</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شدت    اثر</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50000"/>
                        </a:lnSpc>
                        <a:spcAft>
                          <a:spcPts val="0"/>
                        </a:spcAft>
                      </a:pPr>
                      <a:r>
                        <a:rPr lang="fa-IR" sz="1400" b="1" dirty="0">
                          <a:solidFill>
                            <a:srgbClr val="FF0000"/>
                          </a:solidFill>
                          <a:latin typeface="Calibri"/>
                          <a:ea typeface="Times New Roman"/>
                          <a:cs typeface="Arial"/>
                        </a:rPr>
                        <a:t>احتمال    وقوع</a:t>
                      </a:r>
                      <a:endParaRPr lang="en-US" sz="1400" b="1" dirty="0">
                        <a:solidFill>
                          <a:srgbClr val="FF0000"/>
                        </a:solidFill>
                        <a:latin typeface="Calibri"/>
                        <a:ea typeface="Calibri"/>
                        <a:cs typeface="Arial"/>
                      </a:endParaRPr>
                    </a:p>
                    <a:p>
                      <a:pPr algn="ctr" rtl="1">
                        <a:lnSpc>
                          <a:spcPct val="115000"/>
                        </a:lnSpc>
                        <a:spcAft>
                          <a:spcPts val="0"/>
                        </a:spcAft>
                      </a:pPr>
                      <a:r>
                        <a:rPr lang="en-US" sz="1400" b="1" dirty="0">
                          <a:solidFill>
                            <a:srgbClr val="FF0000"/>
                          </a:solidFill>
                          <a:latin typeface="Arial"/>
                          <a:ea typeface="Times New Roman"/>
                          <a:cs typeface="Arial"/>
                        </a:rPr>
                        <a:t> </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15000"/>
                        </a:lnSpc>
                        <a:spcAft>
                          <a:spcPts val="0"/>
                        </a:spcAft>
                      </a:pPr>
                      <a:r>
                        <a:rPr lang="fa-IR" sz="1400" b="1" dirty="0">
                          <a:solidFill>
                            <a:srgbClr val="FF0000"/>
                          </a:solidFill>
                          <a:latin typeface="Calibri"/>
                          <a:ea typeface="Times New Roman"/>
                          <a:cs typeface="Arial"/>
                        </a:rPr>
                        <a:t>شرح خطر</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lnSpc>
                          <a:spcPct val="150000"/>
                        </a:lnSpc>
                        <a:spcAft>
                          <a:spcPts val="0"/>
                        </a:spcAft>
                      </a:pPr>
                      <a:r>
                        <a:rPr lang="fa-IR" sz="1400" b="1" dirty="0">
                          <a:solidFill>
                            <a:srgbClr val="FF0000"/>
                          </a:solidFill>
                          <a:latin typeface="Calibri"/>
                          <a:ea typeface="Times New Roman"/>
                          <a:cs typeface="Arial"/>
                        </a:rPr>
                        <a:t>واحدها (یا فعالیت های تحت بررسی)</a:t>
                      </a:r>
                      <a:endParaRPr lang="en-US" sz="1400" b="1" dirty="0">
                        <a:solidFill>
                          <a:srgbClr val="FF0000"/>
                        </a:solidFill>
                        <a:latin typeface="Calibri"/>
                        <a:ea typeface="Calibri"/>
                        <a:cs typeface="Arial"/>
                      </a:endParaRPr>
                    </a:p>
                    <a:p>
                      <a:pPr algn="ctr" rtl="1">
                        <a:lnSpc>
                          <a:spcPct val="115000"/>
                        </a:lnSpc>
                        <a:spcAft>
                          <a:spcPts val="0"/>
                        </a:spcAft>
                      </a:pPr>
                      <a:r>
                        <a:rPr lang="en-US" sz="1400" b="1" dirty="0">
                          <a:solidFill>
                            <a:srgbClr val="FF0000"/>
                          </a:solidFill>
                          <a:latin typeface="Arial"/>
                          <a:ea typeface="Times New Roman"/>
                          <a:cs typeface="Arial"/>
                        </a:rPr>
                        <a:t> </a:t>
                      </a:r>
                      <a:endParaRPr lang="en-US" sz="1400" b="1" dirty="0">
                        <a:solidFill>
                          <a:srgbClr val="FF0000"/>
                        </a:solidFill>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71755" marR="71755" algn="ctr" rtl="1">
                        <a:lnSpc>
                          <a:spcPct val="115000"/>
                        </a:lnSpc>
                        <a:spcAft>
                          <a:spcPts val="0"/>
                        </a:spcAft>
                      </a:pPr>
                      <a:r>
                        <a:rPr lang="en-US" sz="1400" b="1" dirty="0">
                          <a:solidFill>
                            <a:srgbClr val="FF0000"/>
                          </a:solidFill>
                          <a:latin typeface="Arial"/>
                          <a:ea typeface="Times New Roman"/>
                          <a:cs typeface="Arial"/>
                        </a:rPr>
                        <a:t> </a:t>
                      </a:r>
                      <a:r>
                        <a:rPr lang="fa-IR" sz="1400" b="1" dirty="0" smtClean="0">
                          <a:solidFill>
                            <a:srgbClr val="FF0000"/>
                          </a:solidFill>
                          <a:latin typeface="Arial"/>
                          <a:ea typeface="Times New Roman"/>
                          <a:cs typeface="Arial"/>
                        </a:rPr>
                        <a:t>ردیف</a:t>
                      </a:r>
                      <a:endParaRPr lang="en-US" sz="1400" b="1" dirty="0">
                        <a:solidFill>
                          <a:srgbClr val="FF0000"/>
                        </a:solidFill>
                        <a:latin typeface="Calibri"/>
                        <a:ea typeface="Calibri"/>
                        <a:cs typeface="Arial"/>
                      </a:endParaRPr>
                    </a:p>
                  </a:txBody>
                  <a:tcPr marL="65584" marR="6558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593927">
                <a:tc>
                  <a:txBody>
                    <a:bodyPr/>
                    <a:lstStyle/>
                    <a:p>
                      <a:pPr algn="ctr" rtl="1">
                        <a:lnSpc>
                          <a:spcPct val="150000"/>
                        </a:lnSpc>
                        <a:spcAft>
                          <a:spcPts val="0"/>
                        </a:spcAft>
                      </a:pPr>
                      <a:r>
                        <a:rPr lang="fa-IR" sz="1400" b="1">
                          <a:solidFill>
                            <a:srgbClr val="666666"/>
                          </a:solidFill>
                          <a:latin typeface="Calibri"/>
                          <a:ea typeface="Times New Roman"/>
                          <a:cs typeface="Arial"/>
                        </a:rPr>
                        <a:t>طبیعی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48</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8</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3</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2</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ریخت و پاش رنگ صنعتی</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شماره زنی لوله ها</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1</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927">
                <a:tc>
                  <a:txBody>
                    <a:bodyPr/>
                    <a:lstStyle/>
                    <a:p>
                      <a:pPr algn="ctr" rtl="1">
                        <a:lnSpc>
                          <a:spcPct val="150000"/>
                        </a:lnSpc>
                        <a:spcAft>
                          <a:spcPts val="0"/>
                        </a:spcAft>
                      </a:pPr>
                      <a:r>
                        <a:rPr lang="fa-IR" sz="1400" b="1">
                          <a:solidFill>
                            <a:srgbClr val="666666"/>
                          </a:solidFill>
                          <a:latin typeface="Calibri"/>
                          <a:ea typeface="Times New Roman"/>
                          <a:cs typeface="Arial"/>
                        </a:rPr>
                        <a:t>طبیعی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36</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6</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3</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دورریز فیلم</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انجام آزمون رادیوگرافی</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728">
                <a:tc>
                  <a:txBody>
                    <a:bodyPr/>
                    <a:lstStyle/>
                    <a:p>
                      <a:pPr algn="ctr" rtl="1">
                        <a:lnSpc>
                          <a:spcPct val="150000"/>
                        </a:lnSpc>
                        <a:spcAft>
                          <a:spcPts val="0"/>
                        </a:spcAft>
                      </a:pPr>
                      <a:r>
                        <a:rPr lang="fa-IR" sz="1400" b="1">
                          <a:solidFill>
                            <a:srgbClr val="666666"/>
                          </a:solidFill>
                          <a:latin typeface="Calibri"/>
                          <a:ea typeface="Times New Roman"/>
                          <a:cs typeface="Arial"/>
                        </a:rPr>
                        <a:t>طبیعی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36</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6</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3</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دورریز ضایعات پلی اتیلن و چسب</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عملیات پوشش پلی اتیلن</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3</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7070">
                <a:tc>
                  <a:txBody>
                    <a:bodyPr/>
                    <a:lstStyle/>
                    <a:p>
                      <a:pPr algn="ctr" rtl="1">
                        <a:lnSpc>
                          <a:spcPct val="115000"/>
                        </a:lnSpc>
                        <a:spcAft>
                          <a:spcPts val="0"/>
                        </a:spcAft>
                      </a:pPr>
                      <a:r>
                        <a:rPr lang="fa-IR" sz="1400" b="1">
                          <a:solidFill>
                            <a:srgbClr val="666666"/>
                          </a:solidFill>
                          <a:latin typeface="Calibri"/>
                          <a:ea typeface="Times New Roman"/>
                          <a:cs typeface="Arial"/>
                        </a:rPr>
                        <a:t>طبیعی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16</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سقوط افراد</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سقوط آزاد</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4</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4">
                <a:tc>
                  <a:txBody>
                    <a:bodyPr/>
                    <a:lstStyle/>
                    <a:p>
                      <a:pPr algn="ctr" rtl="1">
                        <a:lnSpc>
                          <a:spcPct val="115000"/>
                        </a:lnSpc>
                        <a:spcAft>
                          <a:spcPts val="0"/>
                        </a:spcAft>
                      </a:pPr>
                      <a:r>
                        <a:rPr lang="fa-IR" sz="1400" b="1">
                          <a:solidFill>
                            <a:srgbClr val="666666"/>
                          </a:solidFill>
                          <a:latin typeface="Calibri"/>
                          <a:ea typeface="Times New Roman"/>
                          <a:cs typeface="Arial"/>
                        </a:rPr>
                        <a:t>طبیعی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9</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1</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4</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ترکیدن لوله</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a:solidFill>
                            <a:srgbClr val="666666"/>
                          </a:solidFill>
                          <a:latin typeface="Calibri"/>
                          <a:ea typeface="Times New Roman"/>
                          <a:cs typeface="Arial"/>
                        </a:rPr>
                        <a:t>آزمون آبی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666666"/>
                          </a:solidFill>
                          <a:latin typeface="Calibri"/>
                          <a:ea typeface="Times New Roman"/>
                          <a:cs typeface="Arial"/>
                        </a:rPr>
                        <a:t>5</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927">
                <a:tc>
                  <a:txBody>
                    <a:bodyPr/>
                    <a:lstStyle/>
                    <a:p>
                      <a:pPr algn="ctr" rtl="1">
                        <a:lnSpc>
                          <a:spcPct val="150000"/>
                        </a:lnSpc>
                        <a:spcAft>
                          <a:spcPts val="0"/>
                        </a:spcAft>
                      </a:pPr>
                      <a:r>
                        <a:rPr lang="fa-IR" sz="1400" b="1">
                          <a:solidFill>
                            <a:srgbClr val="666666"/>
                          </a:solidFill>
                          <a:latin typeface="Calibri"/>
                          <a:ea typeface="Times New Roman"/>
                          <a:cs typeface="Arial"/>
                        </a:rPr>
                        <a:t>طبیعی</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5</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1</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2</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برخورد به افراد</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a:solidFill>
                            <a:srgbClr val="666666"/>
                          </a:solidFill>
                          <a:latin typeface="Calibri"/>
                          <a:ea typeface="Times New Roman"/>
                          <a:cs typeface="Arial"/>
                        </a:rPr>
                        <a:t>غلت خوردن کویل</a:t>
                      </a:r>
                      <a:endParaRPr lang="en-US" sz="1400" b="1">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fa-IR" sz="1400" b="1" dirty="0">
                          <a:solidFill>
                            <a:srgbClr val="666666"/>
                          </a:solidFill>
                          <a:latin typeface="Calibri"/>
                          <a:ea typeface="Times New Roman"/>
                          <a:cs typeface="Arial"/>
                        </a:rPr>
                        <a:t>6</a:t>
                      </a:r>
                      <a:endParaRPr lang="en-US" sz="1400" b="1" dirty="0">
                        <a:latin typeface="Calibri"/>
                        <a:ea typeface="Calibri"/>
                        <a:cs typeface="Arial"/>
                      </a:endParaRPr>
                    </a:p>
                  </a:txBody>
                  <a:tcPr marL="65584" marR="65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1214414" y="405477"/>
            <a:ext cx="6429420" cy="646331"/>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57175" algn="justLow"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جدول شماره6. رتبه بندی خطرات با میزان خطر کم (89&gt;)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970A682-5EE7-4A4A-B995-91500CEAFF50}" type="slidenum">
              <a:rPr lang="fa-IR" smtClean="0"/>
              <a:pPr/>
              <a:t>17</a:t>
            </a:fld>
            <a:endParaRPr lang="fa-I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14348" y="857232"/>
            <a:ext cx="7858180" cy="46115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571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بنا بر جداول فوق فعالیت های عملیات کوره القایی(پرت اپوکسی)، آزمون آبی، سنگ زنی داخل لوله و آزمایش لوله با فشار آب به ترتیب با نمرات خطر 300، 300، 240 و200 واجد بیشترین سطح خطر و فعالیت هایی مانند پریفرمر(سقوط افراد) با نمره 16، تست آبی(از جهت ترکیدن لوله) با امتیاز 9 و غلت خوردن کویل با نمره 5 دارای کمترین سطح خطر می‌باشند. علت وقوع چنین پیامدهایی در کوره القایی به دلیل کوچکی ذرات اپوکسی(100-5 میکرون) بوده که حین پاشیده شدن به بدنه لوله، در اطراف پراکنده می‌شوند. درآزمون آبی(انرژی مضرصدا) به دلیل ایجاد فشار آب در لوله و نحوه جای گیری لوله در دستگاه و همچنین حرکت عرضی لوله بوده که بدین جهت صدایی بالاتر از حد مجاز ایجاد می کند. در مورد سنگ زنی داخل لوله نیز بنا بر فشار اعمال شده از سوی کاربر با فشار بیشتر صدای بلندتری ایجاد می شود. علاوه بر آن در حین عمل و در اثر ساییدن لوله، گرد و غبار آهن نیز تولید می گردد. لازم به ذکر است در تمامی‌ موارد مزبور، مهم ترین عامل در وقوع خطرها بی توجهی پرسنل و عدم پایش مستمر تشخیص داده شد. </a:t>
            </a: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18</a:t>
            </a:fld>
            <a:endParaRPr lang="fa-I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28596" y="716615"/>
            <a:ext cx="8286776" cy="41088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 algn="justLow" defTabSz="914400" rtl="1" eaLnBrk="1" fontAlgn="base" latinLnBrk="0" hangingPunct="1">
              <a:lnSpc>
                <a:spcPct val="150000"/>
              </a:lnSpc>
              <a:spcBef>
                <a:spcPct val="0"/>
              </a:spcBef>
              <a:spcAft>
                <a:spcPct val="0"/>
              </a:spcAft>
              <a:buClrTx/>
              <a:buSzTx/>
              <a:buFontTx/>
              <a:buNone/>
              <a:tabLst/>
            </a:pPr>
            <a:r>
              <a:rPr kumimoji="0" lang="fa-IR" sz="1300" b="1" u="none" strike="noStrike" cap="none" normalizeH="0" baseline="0" dirty="0" smtClean="0">
                <a:ln>
                  <a:noFill/>
                </a:ln>
                <a:solidFill>
                  <a:srgbClr val="E72956"/>
                </a:solidFill>
                <a:effectLst/>
                <a:latin typeface="Calibri" pitchFamily="34" charset="0"/>
                <a:ea typeface="Times New Roman" pitchFamily="18" charset="0"/>
                <a:cs typeface="Arial" pitchFamily="34" charset="0"/>
              </a:rPr>
              <a:t> </a:t>
            </a:r>
            <a:r>
              <a:rPr kumimoji="0" lang="fa-IR" b="1" u="none" strike="noStrike" cap="none" normalizeH="0" baseline="0" dirty="0" smtClean="0">
                <a:ln>
                  <a:noFill/>
                </a:ln>
                <a:solidFill>
                  <a:srgbClr val="E72956"/>
                </a:solidFill>
                <a:effectLst/>
                <a:latin typeface="Calibri" pitchFamily="34" charset="0"/>
                <a:ea typeface="Times New Roman" pitchFamily="18" charset="0"/>
                <a:cs typeface="Arial" pitchFamily="34" charset="0"/>
              </a:rPr>
              <a:t>اقدامات اصلاحی پیشنهادی در عملیات کوره القایی(پرت اپوکسی):</a:t>
            </a:r>
          </a:p>
          <a:p>
            <a:pPr marL="0" marR="0" lvl="0" indent="28575" algn="justLow" defTabSz="914400" rtl="1" eaLnBrk="1" fontAlgn="base" latinLnBrk="0" hangingPunct="1">
              <a:lnSpc>
                <a:spcPct val="15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1- نصب و راه اندازی سامانه غبارگیری در کارخانه های 2، 3 و 4؛</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2- استفاده از پنکه های سقفی جهت تهویه هوا ‌و کاهش غلظت گرد و غبار  به ویژه در کارخانه های3 و4 شرکت لوله سازی اهواز؛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3- پاشش آب در فرآیندهای مولّد گرد و غبار؛</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4- جداسازی کارگران با استفاده از سامانه های کنترل از داخل کابین و</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5- ترویج، تأکید و تشویق به استفاده از وسایل حفاظت فردی مناسب.</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257175" algn="justLow" defTabSz="914400" rtl="1"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19</a:t>
            </a:fld>
            <a:endParaRPr lang="fa-I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85786" y="1104582"/>
            <a:ext cx="792961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81150" algn="l"/>
              </a:tabLst>
            </a:pPr>
            <a:r>
              <a:rPr kumimoji="0" lang="fa-IR" sz="2000" b="1" i="0" u="none" strike="noStrike" cap="none" normalizeH="0" baseline="0" dirty="0" smtClean="0">
                <a:ln>
                  <a:noFill/>
                </a:ln>
                <a:solidFill>
                  <a:srgbClr val="FF0000"/>
                </a:solidFill>
                <a:effectLst/>
                <a:latin typeface="Nasim" charset="0"/>
                <a:ea typeface="Times New Roman" pitchFamily="18" charset="0"/>
                <a:cs typeface="Arial" pitchFamily="34" charset="0"/>
              </a:rPr>
              <a:t>كاربرد روش ويليام فاين در آناليز ريسك</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يكي از روشهاي بررسي ريسك ومديريت آن متد ويليام فاين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William &amp; Fine Method</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 مي باشد. از اين روش براي تصميم گيري در باره ضرورت وموجه بودن هزينه هاي حذف خطر و همچنين لزوم اجراي هرچه سريعتر برنامه هاي كنترل خطرات استفاده مي شود.</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اساس اين تكنيك بر پايه محاسبه وارزيابي نمره ريسك به شرح زير مي باشد:</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P</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E</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C</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R</a:t>
            </a:r>
            <a:r>
              <a:rPr kumimoji="0" lang="en-US"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a:t>
            </a: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endParaRPr lang="en-US" sz="2000" dirty="0">
              <a:solidFill>
                <a:srgbClr val="000000"/>
              </a:solidFill>
              <a:latin typeface="Mitra"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R</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 نمره ريسك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C</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 شدت پيامد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E</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 ميزان مواجهه      </a:t>
            </a:r>
            <a:r>
              <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Mitra" charset="0"/>
              </a:rPr>
              <a:t>P</a:t>
            </a: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 احتمال وقوع</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Arial" pitchFamily="34" charset="0"/>
              </a:rPr>
              <a:t>مقادير عددي شدت پيامد ، ميزان مواجهه و احتمال وقوع از داده هاي جدول شماره ( 1 ) بدست مي آيد:</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2</a:t>
            </a:fld>
            <a:endParaRPr lang="fa-I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142984"/>
            <a:ext cx="8001056" cy="3831818"/>
          </a:xfrm>
          <a:prstGeom prst="rect">
            <a:avLst/>
          </a:prstGeom>
        </p:spPr>
        <p:txBody>
          <a:bodyPr wrap="square">
            <a:spAutoFit/>
          </a:bodyPr>
          <a:lstStyle/>
          <a:p>
            <a:pPr lvl="0" indent="257175" algn="justLow" eaLnBrk="0" fontAlgn="base" hangingPunct="0">
              <a:spcBef>
                <a:spcPct val="0"/>
              </a:spcBef>
              <a:spcAft>
                <a:spcPct val="0"/>
              </a:spcAft>
            </a:pPr>
            <a:r>
              <a:rPr kumimoji="0" lang="fa-IR" b="1" u="none" strike="noStrike" cap="none" normalizeH="0" baseline="0" dirty="0" smtClean="0">
                <a:ln>
                  <a:noFill/>
                </a:ln>
                <a:solidFill>
                  <a:srgbClr val="E72956"/>
                </a:solidFill>
                <a:effectLst/>
                <a:latin typeface="Calibri" pitchFamily="34" charset="0"/>
                <a:ea typeface="Times New Roman" pitchFamily="18" charset="0"/>
                <a:cs typeface="Arial" pitchFamily="34" charset="0"/>
              </a:rPr>
              <a:t>اقدامات اصلاحی پیشنهادی در شستشوی داخل لوله قبل از انبساط و بهره برداری از سامانه هیدرولیک:</a:t>
            </a:r>
          </a:p>
          <a:p>
            <a:pPr lvl="0" indent="257175" algn="justLow" eaLnBrk="0" fontAlgn="base" hangingPunct="0">
              <a:spcBef>
                <a:spcPct val="0"/>
              </a:spcBef>
              <a:spcAft>
                <a:spcPct val="0"/>
              </a:spcAft>
            </a:pPr>
            <a:endParaRPr kumimoji="0" lang="en-US" b="1" u="none" strike="noStrike" cap="none" normalizeH="0" baseline="0" dirty="0" smtClean="0">
              <a:ln>
                <a:noFill/>
              </a:ln>
              <a:solidFill>
                <a:srgbClr val="E72956"/>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1- خنثی سازی </a:t>
            </a:r>
            <a:r>
              <a:rPr kumimoji="0" lang="en-US"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pH</a:t>
            </a: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فاضلاب به منظور شکسته شدن ذرات چربی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2- نصب سامانه چربی گیر با ساز و کار استفاده از هوای فشرده(درصورت پرهزینه بودن این سامانه می‌توان از خرطوم مکنده که قادر به جمع آوری و تخلیه کل چربی ها از حوضچه های چربی گیر می باشد استفاده نمود) و</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3- به کارگیری روغن و چربی جدا شده از فاضلاب به عنوان کمک سوخت یا آبگیری و سوزاندن آن در زباله سوزهای صنعتی.</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20</a:t>
            </a:fld>
            <a:endParaRPr lang="fa-I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785794"/>
            <a:ext cx="7643866" cy="5493812"/>
          </a:xfrm>
          <a:prstGeom prst="rect">
            <a:avLst/>
          </a:prstGeom>
        </p:spPr>
        <p:txBody>
          <a:bodyPr wrap="square">
            <a:spAutoFit/>
          </a:bodyPr>
          <a:lstStyle/>
          <a:p>
            <a:pPr lvl="0" indent="257175" algn="justLow" eaLnBrk="0" fontAlgn="base" hangingPunct="0">
              <a:lnSpc>
                <a:spcPct val="150000"/>
              </a:lnSpc>
              <a:spcBef>
                <a:spcPct val="0"/>
              </a:spcBef>
              <a:spcAft>
                <a:spcPct val="0"/>
              </a:spcAft>
            </a:pPr>
            <a:r>
              <a:rPr kumimoji="0" lang="fa-IR" b="1" u="none" strike="noStrike" cap="none" normalizeH="0" baseline="0" dirty="0" smtClean="0">
                <a:ln>
                  <a:noFill/>
                </a:ln>
                <a:solidFill>
                  <a:srgbClr val="E72956"/>
                </a:solidFill>
                <a:effectLst/>
                <a:latin typeface="Calibri" pitchFamily="34" charset="0"/>
                <a:ea typeface="Times New Roman" pitchFamily="18" charset="0"/>
                <a:cs typeface="Arial" pitchFamily="34" charset="0"/>
              </a:rPr>
              <a:t>اقدامات اصلاحی پیشنهادی برای کنترل منابع خطرساز در شرکت لوله سازی اهواز:</a:t>
            </a:r>
          </a:p>
          <a:p>
            <a:pPr lvl="0" indent="257175" algn="justLow" eaLnBrk="0" fontAlgn="base" hangingPunct="0">
              <a:lnSpc>
                <a:spcPct val="150000"/>
              </a:lnSpc>
              <a:spcBef>
                <a:spcPct val="0"/>
              </a:spcBef>
              <a:spcAft>
                <a:spcPct val="0"/>
              </a:spcAft>
            </a:pPr>
            <a:endParaRPr kumimoji="0" lang="en-US" b="1" u="none" strike="noStrike" cap="none" normalizeH="0" baseline="0" dirty="0" smtClean="0">
              <a:ln>
                <a:noFill/>
              </a:ln>
              <a:solidFill>
                <a:srgbClr val="E72956"/>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1- تدوین خط مشی، اهداف ایمنی و برنامه های لازم جهت دستیابی به اهداف به صورت سالیانه؛</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2- تشکیل کمیته های حفاظت فنی و بهداشت کار جهت شناسایی خطرات و مشخص نمودن نقاط با بالقوه خطر بالا؛</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3- اجرای دوره های آموزش ایمنی و بهداشت عمومی برای ‌کلیه کارکنان شرکت و پیمانکاران؛</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4- برای مدیریت آسان تر حوادث وشبه حوادث پیشنهاد می‌شود خطرات بر اساس جداول خطر اولویت بندی شوند؛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5- شناسایی نقاط تماس خطر و تدوین آن ها به صورت دفترچه و قراردادن در اختیار کارکنان و پیمانکاران  و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6- از آن جا که میزان سروصدا در اغلب واحدهای مطالعه شده فراتر از حد مجاز می باشد، لذا پیشنهاد می‌شود میزان سر و صدا در کلیه واحدها به طور پیوسته اندازه گیری و علت یابی شود.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rtl="0" eaLnBrk="0" fontAlgn="base" hangingPunct="0">
              <a:lnSpc>
                <a:spcPct val="150000"/>
              </a:lnSpc>
              <a:spcBef>
                <a:spcPct val="0"/>
              </a:spcBef>
              <a:spcAft>
                <a:spcPct val="0"/>
              </a:spcAft>
            </a:pPr>
            <a:r>
              <a:rPr kumimoji="0" lang="en-US"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lang="fa-IR" dirty="0"/>
          </a:p>
        </p:txBody>
      </p:sp>
      <p:sp>
        <p:nvSpPr>
          <p:cNvPr id="3" name="Slide Number Placeholder 2"/>
          <p:cNvSpPr>
            <a:spLocks noGrp="1"/>
          </p:cNvSpPr>
          <p:nvPr>
            <p:ph type="sldNum" sz="quarter" idx="12"/>
          </p:nvPr>
        </p:nvSpPr>
        <p:spPr/>
        <p:txBody>
          <a:bodyPr/>
          <a:lstStyle/>
          <a:p>
            <a:fld id="{A970A682-5EE7-4A4A-B995-91500CEAFF50}" type="slidenum">
              <a:rPr lang="fa-IR" smtClean="0"/>
              <a:pPr/>
              <a:t>21</a:t>
            </a:fld>
            <a:endParaRPr lang="fa-I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612845"/>
            <a:ext cx="8501122" cy="5493812"/>
          </a:xfrm>
          <a:prstGeom prst="rect">
            <a:avLst/>
          </a:prstGeom>
        </p:spPr>
        <p:txBody>
          <a:bodyPr wrap="square">
            <a:spAutoFit/>
          </a:bodyPr>
          <a:lstStyle/>
          <a:p>
            <a:pPr lvl="0" indent="257175" algn="justLow" eaLnBrk="0" fontAlgn="base" hangingPunct="0">
              <a:lnSpc>
                <a:spcPct val="150000"/>
              </a:lnSpc>
              <a:spcBef>
                <a:spcPct val="0"/>
              </a:spcBef>
              <a:spcAft>
                <a:spcPct val="0"/>
              </a:spcAft>
            </a:pPr>
            <a:r>
              <a:rPr kumimoji="0" lang="fa-IR" b="1" u="none" strike="noStrike" cap="none" normalizeH="0" baseline="0" dirty="0" smtClean="0">
                <a:ln>
                  <a:noFill/>
                </a:ln>
                <a:solidFill>
                  <a:srgbClr val="E72956"/>
                </a:solidFill>
                <a:effectLst/>
                <a:latin typeface="Calibri" pitchFamily="34" charset="0"/>
                <a:ea typeface="Times New Roman" pitchFamily="18" charset="0"/>
                <a:cs typeface="Arial" pitchFamily="34" charset="0"/>
              </a:rPr>
              <a:t>اقدامات اصلاحی پیشنهادی در واحد آزمون آبی، آزمایش لوله توسط فشارآب و جک های تخلیه هوا(منابع عمده آلودگی صوتی):</a:t>
            </a:r>
            <a:endParaRPr kumimoji="0" lang="en-US" sz="800" b="1" u="none" strike="noStrike" cap="none" normalizeH="0" baseline="0" dirty="0" smtClean="0">
              <a:ln>
                <a:noFill/>
              </a:ln>
              <a:solidFill>
                <a:srgbClr val="E72956"/>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1- کنترل صدا در منبع انتشار(فونداسیون) مانند استفاده از مواد جاذب و میرا کننده صوت؛</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2- کنترل صدا در مسیرانتشار(ایزولاسیون)؛</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3- کنترل صدا در محل دریافت(نزدیک کارگران) همانند استفاده از وسایل حفاظت شنوایی(همچون: ایرماف و ایرپلاگ)؛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4- کاهش زمان مواجهه با صدا؛</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5- محصور نمودن تجهیزات پر سروصدا، مانند استفاده از اتاق های عایق صوت که در دیواره های آن ها از مواد جاذب صوت مانند: پشم شیشه، پشم سرباره یا یونولیت استفاده شده است. پیش بینی می شود با این روش می‌توان میزان انتشار صوت را تا حدود </a:t>
            </a:r>
            <a:r>
              <a:rPr kumimoji="0" lang="en-US"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db</a:t>
            </a: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35 کاهش داد؛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6- تعمیر، نگهداری مناسب تجهیزات و تعویض قطعات فرسوده و</a:t>
            </a:r>
            <a:endParaRPr lang="en-US" dirty="0" smtClean="0">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7- کاهش زمان کار در اماکن پر سر و صدا یا به کارگیری تمهیداتی چون: گردشی نمودن مشاغل پر خطر.</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indent="2571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22</a:t>
            </a:fld>
            <a:endParaRPr lang="fa-I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970A682-5EE7-4A4A-B995-91500CEAFF50}" type="slidenum">
              <a:rPr lang="fa-IR" smtClean="0"/>
              <a:pPr/>
              <a:t>23</a:t>
            </a:fld>
            <a:endParaRPr lang="fa-IR"/>
          </a:p>
        </p:txBody>
      </p:sp>
      <p:sp>
        <p:nvSpPr>
          <p:cNvPr id="5" name="Rectangle 4"/>
          <p:cNvSpPr/>
          <p:nvPr/>
        </p:nvSpPr>
        <p:spPr>
          <a:xfrm>
            <a:off x="1500166" y="500042"/>
            <a:ext cx="7000892" cy="3000821"/>
          </a:xfrm>
          <a:prstGeom prst="rect">
            <a:avLst/>
          </a:prstGeom>
        </p:spPr>
        <p:txBody>
          <a:bodyPr wrap="square">
            <a:spAutoFit/>
          </a:bodyPr>
          <a:lstStyle/>
          <a:p>
            <a:pPr lvl="0" indent="28575" algn="justLow" fontAlgn="base">
              <a:lnSpc>
                <a:spcPct val="150000"/>
              </a:lnSpc>
              <a:spcBef>
                <a:spcPct val="0"/>
              </a:spcBef>
              <a:spcAft>
                <a:spcPct val="0"/>
              </a:spcAft>
            </a:pPr>
            <a:r>
              <a:rPr lang="fa-IR" b="1" dirty="0" smtClean="0">
                <a:solidFill>
                  <a:srgbClr val="E72956"/>
                </a:solidFill>
                <a:latin typeface="Calibri" pitchFamily="34" charset="0"/>
                <a:ea typeface="Times New Roman" pitchFamily="18" charset="0"/>
                <a:cs typeface="Arial" pitchFamily="34" charset="0"/>
              </a:rPr>
              <a:t>اقدامات اصلاحی پیشنهادی در عملیات کوره القایی(پرت اپوکسی):</a:t>
            </a:r>
          </a:p>
          <a:p>
            <a:pPr lvl="0" indent="257175" algn="justLow" eaLnBrk="0" fontAlgn="base" hangingPunct="0">
              <a:lnSpc>
                <a:spcPct val="150000"/>
              </a:lnSpc>
              <a:spcBef>
                <a:spcPct val="0"/>
              </a:spcBef>
              <a:spcAft>
                <a:spcPct val="0"/>
              </a:spcAft>
            </a:pPr>
            <a:r>
              <a:rPr lang="fa-IR" dirty="0" smtClean="0">
                <a:solidFill>
                  <a:srgbClr val="18183A"/>
                </a:solidFill>
                <a:latin typeface="Calibri" pitchFamily="34" charset="0"/>
                <a:ea typeface="Times New Roman" pitchFamily="18" charset="0"/>
                <a:cs typeface="Arial" pitchFamily="34" charset="0"/>
              </a:rPr>
              <a:t>نصب </a:t>
            </a:r>
            <a:r>
              <a:rPr lang="fa-IR" dirty="0" smtClean="0">
                <a:solidFill>
                  <a:srgbClr val="18183A"/>
                </a:solidFill>
                <a:latin typeface="Calibri" pitchFamily="34" charset="0"/>
                <a:ea typeface="Times New Roman" pitchFamily="18" charset="0"/>
                <a:cs typeface="Arial" pitchFamily="34" charset="0"/>
              </a:rPr>
              <a:t>و راه اندازی سامانه غبارگیری در کارخانه های 2، 3 و 4</a:t>
            </a:r>
            <a:r>
              <a:rPr lang="fa-IR" dirty="0" smtClean="0">
                <a:solidFill>
                  <a:srgbClr val="18183A"/>
                </a:solidFill>
                <a:latin typeface="Calibri" pitchFamily="34" charset="0"/>
                <a:ea typeface="Times New Roman" pitchFamily="18" charset="0"/>
                <a:cs typeface="Arial" pitchFamily="34" charset="0"/>
              </a:rPr>
              <a:t>؛</a:t>
            </a:r>
          </a:p>
          <a:p>
            <a:pPr lvl="0" indent="257175" algn="justLow" eaLnBrk="0" fontAlgn="base" hangingPunct="0">
              <a:lnSpc>
                <a:spcPct val="150000"/>
              </a:lnSpc>
              <a:spcBef>
                <a:spcPct val="0"/>
              </a:spcBef>
              <a:spcAft>
                <a:spcPct val="0"/>
              </a:spcAft>
            </a:pPr>
            <a:r>
              <a:rPr lang="en-US" dirty="0" smtClean="0">
                <a:solidFill>
                  <a:srgbClr val="18183A"/>
                </a:solidFill>
                <a:latin typeface="Calibri" pitchFamily="34" charset="0"/>
                <a:cs typeface="Arial" pitchFamily="34" charset="0"/>
              </a:rPr>
              <a:t>R=300</a:t>
            </a:r>
            <a:r>
              <a:rPr lang="fa-IR" dirty="0" smtClean="0">
                <a:solidFill>
                  <a:srgbClr val="18183A"/>
                </a:solidFill>
                <a:latin typeface="Calibri" pitchFamily="34" charset="0"/>
                <a:cs typeface="Arial" pitchFamily="34" charset="0"/>
              </a:rPr>
              <a:t>  عدد ریسک محاسبه شده</a:t>
            </a:r>
            <a:endParaRPr lang="en-US" dirty="0" smtClean="0">
              <a:solidFill>
                <a:srgbClr val="18183A"/>
              </a:solidFill>
              <a:latin typeface="Calibri" pitchFamily="34" charset="0"/>
              <a:cs typeface="Arial" pitchFamily="34" charset="0"/>
            </a:endParaRPr>
          </a:p>
          <a:p>
            <a:pPr lvl="0" indent="257175" algn="justLow" eaLnBrk="0" fontAlgn="base" hangingPunct="0">
              <a:lnSpc>
                <a:spcPct val="150000"/>
              </a:lnSpc>
              <a:spcBef>
                <a:spcPct val="0"/>
              </a:spcBef>
              <a:spcAft>
                <a:spcPct val="0"/>
              </a:spcAft>
            </a:pPr>
            <a:r>
              <a:rPr lang="en-GB" dirty="0" smtClean="0">
                <a:solidFill>
                  <a:srgbClr val="18183A"/>
                </a:solidFill>
                <a:latin typeface="Calibri" pitchFamily="34" charset="0"/>
                <a:cs typeface="Arial" pitchFamily="34" charset="0"/>
              </a:rPr>
              <a:t>CF=6</a:t>
            </a:r>
            <a:r>
              <a:rPr lang="fa-IR" dirty="0" smtClean="0">
                <a:solidFill>
                  <a:srgbClr val="18183A"/>
                </a:solidFill>
                <a:latin typeface="Calibri" pitchFamily="34" charset="0"/>
                <a:cs typeface="Arial" pitchFamily="34" charset="0"/>
              </a:rPr>
              <a:t>  این اقدام اصلاحی 50000-25000 دلار هزینه در بر دارد .</a:t>
            </a:r>
            <a:endParaRPr lang="en-GB" dirty="0" smtClean="0">
              <a:solidFill>
                <a:srgbClr val="18183A"/>
              </a:solidFill>
              <a:latin typeface="Calibri" pitchFamily="34" charset="0"/>
              <a:cs typeface="Arial" pitchFamily="34" charset="0"/>
            </a:endParaRPr>
          </a:p>
          <a:p>
            <a:pPr lvl="0" indent="257175" algn="justLow" eaLnBrk="0" fontAlgn="base" hangingPunct="0">
              <a:lnSpc>
                <a:spcPct val="150000"/>
              </a:lnSpc>
              <a:spcBef>
                <a:spcPct val="0"/>
              </a:spcBef>
              <a:spcAft>
                <a:spcPct val="0"/>
              </a:spcAft>
            </a:pPr>
            <a:r>
              <a:rPr lang="en-GB" dirty="0" smtClean="0">
                <a:solidFill>
                  <a:srgbClr val="18183A"/>
                </a:solidFill>
                <a:latin typeface="Calibri" pitchFamily="34" charset="0"/>
                <a:cs typeface="Arial" pitchFamily="34" charset="0"/>
              </a:rPr>
              <a:t>DC=2</a:t>
            </a:r>
            <a:r>
              <a:rPr lang="fa-IR" dirty="0" smtClean="0">
                <a:solidFill>
                  <a:srgbClr val="18183A"/>
                </a:solidFill>
                <a:latin typeface="Calibri" pitchFamily="34" charset="0"/>
                <a:cs typeface="Arial" pitchFamily="34" charset="0"/>
              </a:rPr>
              <a:t>   خطر حداقل 75% حذف می شود .</a:t>
            </a:r>
            <a:endParaRPr lang="en-GB" dirty="0" smtClean="0">
              <a:solidFill>
                <a:srgbClr val="18183A"/>
              </a:solidFill>
              <a:latin typeface="Calibri" pitchFamily="34" charset="0"/>
              <a:cs typeface="Arial" pitchFamily="34" charset="0"/>
            </a:endParaRPr>
          </a:p>
          <a:p>
            <a:pPr lvl="0" indent="257175" algn="justLow" eaLnBrk="0" fontAlgn="base" hangingPunct="0">
              <a:lnSpc>
                <a:spcPct val="150000"/>
              </a:lnSpc>
              <a:spcBef>
                <a:spcPct val="0"/>
              </a:spcBef>
              <a:spcAft>
                <a:spcPct val="0"/>
              </a:spcAft>
            </a:pPr>
            <a:r>
              <a:rPr lang="en-GB" dirty="0" smtClean="0">
                <a:solidFill>
                  <a:srgbClr val="18183A"/>
                </a:solidFill>
                <a:latin typeface="Calibri" pitchFamily="34" charset="0"/>
                <a:cs typeface="Arial" pitchFamily="34" charset="0"/>
              </a:rPr>
              <a:t>J=300/6*2=25</a:t>
            </a:r>
          </a:p>
          <a:p>
            <a:pPr lvl="0" indent="257175" algn="justLow" eaLnBrk="0" fontAlgn="base" hangingPunct="0">
              <a:lnSpc>
                <a:spcPct val="150000"/>
              </a:lnSpc>
              <a:spcBef>
                <a:spcPct val="0"/>
              </a:spcBef>
              <a:spcAft>
                <a:spcPct val="0"/>
              </a:spcAft>
            </a:pPr>
            <a:r>
              <a:rPr lang="en-GB" b="1" dirty="0" smtClean="0">
                <a:solidFill>
                  <a:srgbClr val="FF0000"/>
                </a:solidFill>
                <a:latin typeface="Calibri" pitchFamily="34" charset="0"/>
                <a:cs typeface="Arial" pitchFamily="34" charset="0"/>
              </a:rPr>
              <a:t>J&gt;10</a:t>
            </a:r>
            <a:r>
              <a:rPr lang="fa-IR" dirty="0" smtClean="0">
                <a:solidFill>
                  <a:srgbClr val="18183A"/>
                </a:solidFill>
                <a:latin typeface="Calibri" pitchFamily="34" charset="0"/>
                <a:cs typeface="Arial" pitchFamily="34" charset="0"/>
              </a:rPr>
              <a:t>   پس هزینه قابل قبول می باشد .</a:t>
            </a:r>
            <a:endParaRPr lang="en-US" dirty="0" smtClean="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500034" y="94991"/>
            <a:ext cx="7929586"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543550" algn="l"/>
                <a:tab pos="5943600" algn="l"/>
              </a:tabLst>
            </a:pPr>
            <a:r>
              <a:rPr kumimoji="0" lang="en-US" sz="2000" b="1" i="0" u="sng" strike="noStrike" cap="none" normalizeH="0" baseline="0" dirty="0" smtClean="0">
                <a:ln>
                  <a:noFill/>
                </a:ln>
                <a:solidFill>
                  <a:srgbClr val="00B050"/>
                </a:solidFill>
                <a:effectLst/>
                <a:latin typeface="Calibri" pitchFamily="34" charset="0"/>
                <a:ea typeface="Times New Roman" pitchFamily="18" charset="0"/>
                <a:cs typeface="Arial" pitchFamily="34" charset="0"/>
              </a:rPr>
              <a:t>References</a:t>
            </a:r>
          </a:p>
          <a:p>
            <a:pPr marL="0" marR="0" lvl="0" indent="0" algn="l" defTabSz="914400" rtl="0" eaLnBrk="1" fontAlgn="base" latinLnBrk="0" hangingPunct="1">
              <a:lnSpc>
                <a:spcPct val="100000"/>
              </a:lnSpc>
              <a:spcBef>
                <a:spcPct val="0"/>
              </a:spcBef>
              <a:spcAft>
                <a:spcPct val="0"/>
              </a:spcAft>
              <a:buClrTx/>
              <a:buSzTx/>
              <a:buFontTx/>
              <a:buNone/>
              <a:tabLst>
                <a:tab pos="5543550" algn="l"/>
                <a:tab pos="5943600" algn="l"/>
              </a:tabLst>
            </a:pPr>
            <a:endParaRPr kumimoji="0" lang="en-US" sz="1600" b="1" i="0"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1-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Allahyari</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T. [Hazard analysis and risk assessment in chemical processes].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Fanavaran</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Andisheh</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Publications 2005; 1: 56-61.(Persian) </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2-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Rabbani</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M. [Risk assessment methods].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Hengam</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Publications 2001;1:95-107.(Persian)</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3-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Rezaee</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K. [Risk assessment and management (FM&amp;EA) Failure Mode &amp; Effect Analysis]. R-V-</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Tuf</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with Cooperation of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Atena</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Publications 2005:68-97.(Persian)</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4-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Gharachourloo</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N. [Risk assessment and management]. Publications of Sciences and Techniques of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Jahad</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Daneshgahi</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of Eastern Azerbaijan 2005:120-5.(Persian) </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5-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Barens</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W. Occupational health &amp; safety risk assessment in Michigan steel manufacturing by using of William Fine method. Fuzzy Risk Assessment 2001; 3(11):17-29.</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6-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Smoskey</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K. Risk assessment of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Bikishev</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railroad factory by William Fine method.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Valentiniev</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Journal of Science: Moscow Technical University 2006; 4(27)64-75.</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7-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Varnere</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JV. Occupational risk analysis of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Samandile</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pipe manufacturing in constructional phase.  of Strasburg University 2007; 1(9): 109-21.</a:t>
            </a:r>
            <a:endParaRPr kumimoji="0" lang="en-US" sz="1600" b="1"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8-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Ahmadzadeh</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A,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Beygi</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F. </a:t>
            </a:r>
            <a:r>
              <a:rPr kumimoji="0" lang="en-US" sz="1600" b="1" i="0" strike="noStrike" cap="none" normalizeH="0" baseline="0" dirty="0" smtClean="0">
                <a:ln>
                  <a:noFill/>
                </a:ln>
                <a:solidFill>
                  <a:srgbClr val="18183A"/>
                </a:solidFill>
                <a:effectLst/>
                <a:latin typeface="Arial" pitchFamily="34" charset="0"/>
                <a:ea typeface="Times New Roman" pitchFamily="18" charset="0"/>
                <a:cs typeface="Times New Roman" pitchFamily="18" charset="0"/>
                <a:sym typeface="Symbol" pitchFamily="18" charset="2"/>
              </a:rPr>
              <a:t></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Feasibility study of risk assessment and management methods in units being watched by Iran oil products refining and distributing national company. 2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nd</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state Congress for “Safety Engineering” and “HSE” 2005; 43-55. </a:t>
            </a:r>
            <a:endParaRPr kumimoji="0" lang="en-US" sz="1600" b="1" i="0"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9-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sym typeface="Symbol" pitchFamily="18" charset="2"/>
              </a:rPr>
              <a:t>Ghoreishi</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N,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sym typeface="Symbol" pitchFamily="18" charset="2"/>
              </a:rPr>
              <a:t>Mohammadi</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SA. </a:t>
            </a:r>
            <a:r>
              <a:rPr kumimoji="0" lang="en-US" sz="1600" b="1" i="0" strike="noStrike" cap="none" normalizeH="0" baseline="0" dirty="0" smtClean="0">
                <a:ln>
                  <a:noFill/>
                </a:ln>
                <a:solidFill>
                  <a:srgbClr val="18183A"/>
                </a:solidFill>
                <a:effectLst/>
                <a:latin typeface="Arial" pitchFamily="34" charset="0"/>
                <a:ea typeface="Times New Roman" pitchFamily="18" charset="0"/>
                <a:cs typeface="Times New Roman" pitchFamily="18" charset="0"/>
                <a:sym typeface="Symbol" pitchFamily="18" charset="2"/>
              </a:rPr>
              <a:t></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Safety and occupational health assessment in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Behran</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company by using of combining “FM&amp;EA” and “William Fine” methods</a:t>
            </a:r>
            <a:r>
              <a:rPr kumimoji="0" lang="en-US" sz="1600" b="1" i="0" strike="noStrike" cap="none" normalizeH="0" baseline="0" dirty="0" smtClean="0">
                <a:ln>
                  <a:noFill/>
                </a:ln>
                <a:solidFill>
                  <a:srgbClr val="18183A"/>
                </a:solidFill>
                <a:effectLst/>
                <a:latin typeface="Arial" pitchFamily="34" charset="0"/>
                <a:ea typeface="Times New Roman" pitchFamily="18" charset="0"/>
                <a:cs typeface="Times New Roman" pitchFamily="18" charset="0"/>
                <a:sym typeface="Symbol" pitchFamily="18" charset="2"/>
              </a:rPr>
              <a:t></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1st Congress on “HSE” in Oil, Gas and Petrochemical Industries. </a:t>
            </a:r>
            <a:r>
              <a:rPr kumimoji="0" lang="en-US" sz="1600" b="1" i="0" strike="noStrike" cap="none" normalizeH="0" baseline="0" dirty="0" err="1" smtClean="0">
                <a:ln>
                  <a:noFill/>
                </a:ln>
                <a:solidFill>
                  <a:srgbClr val="18183A"/>
                </a:solidFill>
                <a:effectLst/>
                <a:latin typeface="Calibri" pitchFamily="34" charset="0"/>
                <a:ea typeface="Times New Roman" pitchFamily="18" charset="0"/>
                <a:cs typeface="Arial" pitchFamily="34" charset="0"/>
              </a:rPr>
              <a:t>Bandarabbas</a:t>
            </a: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rPr>
              <a:t> 2006; 17-22. </a:t>
            </a:r>
            <a:endParaRPr kumimoji="0" lang="en-US" sz="1600" b="1" i="0"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5543550" algn="l"/>
                <a:tab pos="5943600" algn="l"/>
              </a:tabLst>
            </a:pPr>
            <a:r>
              <a:rPr kumimoji="0" lang="en-US" sz="1600" b="1" i="0"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a:t>
            </a:r>
            <a:endParaRPr kumimoji="0" lang="en-US" sz="1600" b="1" i="0"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l" defTabSz="914400" rtl="1" eaLnBrk="0" fontAlgn="base" latinLnBrk="0" hangingPunct="0">
              <a:lnSpc>
                <a:spcPct val="100000"/>
              </a:lnSpc>
              <a:spcBef>
                <a:spcPct val="0"/>
              </a:spcBef>
              <a:spcAft>
                <a:spcPct val="0"/>
              </a:spcAft>
              <a:buClrTx/>
              <a:buSzTx/>
              <a:buFontTx/>
              <a:buNone/>
              <a:tabLst>
                <a:tab pos="5543550" algn="l"/>
                <a:tab pos="5943600" algn="l"/>
              </a:tabLst>
            </a:pPr>
            <a:r>
              <a:rPr kumimoji="0" lang="en-US" sz="1600" b="1" i="1" u="none"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Safety, Health &amp; Environmental Risk Assessment and Management of Ahwaz Pipe Manufacturing Company via “William Fine” Method</a:t>
            </a:r>
            <a:endParaRPr kumimoji="0" lang="en-US" sz="1600" b="1"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l" defTabSz="914400" rtl="1" eaLnBrk="0" fontAlgn="base" latinLnBrk="0" hangingPunct="0">
              <a:lnSpc>
                <a:spcPct val="100000"/>
              </a:lnSpc>
              <a:spcBef>
                <a:spcPct val="0"/>
              </a:spcBef>
              <a:spcAft>
                <a:spcPct val="0"/>
              </a:spcAft>
              <a:buClrTx/>
              <a:buSzTx/>
              <a:buFontTx/>
              <a:buNone/>
              <a:tabLst>
                <a:tab pos="5543550" algn="l"/>
                <a:tab pos="5943600" algn="l"/>
              </a:tabLst>
            </a:pPr>
            <a:r>
              <a:rPr kumimoji="0" lang="en-US" sz="1600" b="1" i="0" u="none" strike="noStrike" cap="none" normalizeH="0" baseline="0" dirty="0" err="1" smtClean="0">
                <a:ln>
                  <a:noFill/>
                </a:ln>
                <a:solidFill>
                  <a:srgbClr val="18183A"/>
                </a:solidFill>
                <a:effectLst/>
                <a:latin typeface="Calibri" pitchFamily="34" charset="0"/>
                <a:ea typeface="Times New Roman" pitchFamily="18" charset="0"/>
                <a:cs typeface="Arial" pitchFamily="34" charset="0"/>
                <a:sym typeface="Symbol" pitchFamily="18" charset="2"/>
              </a:rPr>
              <a:t>Seyed</a:t>
            </a:r>
            <a:r>
              <a:rPr kumimoji="0" lang="en-US" sz="1600"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Ali Jozi</a:t>
            </a:r>
            <a:r>
              <a:rPr kumimoji="0" lang="en-US" sz="1600" b="1" i="0" u="none" strike="noStrike" cap="none" normalizeH="0" baseline="30000" dirty="0" smtClean="0">
                <a:ln>
                  <a:noFill/>
                </a:ln>
                <a:solidFill>
                  <a:srgbClr val="18183A"/>
                </a:solidFill>
                <a:effectLst/>
                <a:latin typeface="Calibri" pitchFamily="34" charset="0"/>
                <a:ea typeface="Times New Roman" pitchFamily="18" charset="0"/>
                <a:cs typeface="Arial" pitchFamily="34" charset="0"/>
                <a:sym typeface="Symbol" pitchFamily="18" charset="2"/>
              </a:rPr>
              <a:t>1*</a:t>
            </a:r>
            <a:r>
              <a:rPr kumimoji="0" lang="en-US" sz="1600"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a:t>
            </a:r>
            <a:r>
              <a:rPr kumimoji="0" lang="en-US" sz="1600" b="1" i="0" u="none" strike="noStrike" cap="none" normalizeH="0" baseline="0" dirty="0" err="1" smtClean="0">
                <a:ln>
                  <a:noFill/>
                </a:ln>
                <a:solidFill>
                  <a:srgbClr val="18183A"/>
                </a:solidFill>
                <a:effectLst/>
                <a:latin typeface="Calibri" pitchFamily="34" charset="0"/>
                <a:ea typeface="Times New Roman" pitchFamily="18" charset="0"/>
                <a:cs typeface="Arial" pitchFamily="34" charset="0"/>
                <a:sym typeface="Symbol" pitchFamily="18" charset="2"/>
              </a:rPr>
              <a:t>Shahla</a:t>
            </a:r>
            <a:r>
              <a:rPr kumimoji="0" lang="en-US" sz="1600"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Kaabzadeh2, </a:t>
            </a:r>
            <a:r>
              <a:rPr kumimoji="0" lang="en-US" sz="1600" b="1" i="0" u="none" strike="noStrike" cap="none" normalizeH="0" baseline="0" dirty="0" err="1" smtClean="0">
                <a:ln>
                  <a:noFill/>
                </a:ln>
                <a:solidFill>
                  <a:srgbClr val="18183A"/>
                </a:solidFill>
                <a:effectLst/>
                <a:latin typeface="Calibri" pitchFamily="34" charset="0"/>
                <a:ea typeface="Times New Roman" pitchFamily="18" charset="0"/>
                <a:cs typeface="Arial" pitchFamily="34" charset="0"/>
                <a:sym typeface="Symbol" pitchFamily="18" charset="2"/>
              </a:rPr>
              <a:t>Mahdi</a:t>
            </a:r>
            <a:r>
              <a:rPr kumimoji="0" lang="en-US" sz="1600" b="1" i="0" u="none" strike="noStrike" cap="none" normalizeH="0" baseline="0" dirty="0" smtClean="0">
                <a:ln>
                  <a:noFill/>
                </a:ln>
                <a:solidFill>
                  <a:srgbClr val="18183A"/>
                </a:solidFill>
                <a:effectLst/>
                <a:latin typeface="Calibri" pitchFamily="34" charset="0"/>
                <a:ea typeface="Times New Roman" pitchFamily="18" charset="0"/>
                <a:cs typeface="Arial" pitchFamily="34" charset="0"/>
                <a:sym typeface="Symbol" pitchFamily="18" charset="2"/>
              </a:rPr>
              <a:t> Irankhahi3</a:t>
            </a:r>
            <a:endParaRPr kumimoji="0" lang="en-US" sz="1600" b="1" i="0" u="none" strike="noStrike" cap="none" normalizeH="0" baseline="0" dirty="0" smtClean="0">
              <a:ln>
                <a:noFill/>
              </a:ln>
              <a:solidFill>
                <a:srgbClr val="18183A"/>
              </a:solidFill>
              <a:effectLst/>
              <a:latin typeface="Arial" pitchFamily="34" charset="0"/>
              <a:ea typeface="Times New Roman" pitchFamily="18" charset="0"/>
              <a:cs typeface="Times New Roman" pitchFamily="18" charset="0"/>
              <a:sym typeface="Symbol" pitchFamily="18" charset="2"/>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24</a:t>
            </a:fld>
            <a:endParaRPr lang="fa-I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480" y="1214422"/>
            <a:ext cx="6143668" cy="523220"/>
          </a:xfrm>
          <a:prstGeom prst="rect">
            <a:avLst/>
          </a:prstGeom>
          <a:noFill/>
        </p:spPr>
        <p:txBody>
          <a:bodyPr wrap="square" rtlCol="1">
            <a:spAutoFit/>
          </a:bodyPr>
          <a:lstStyle/>
          <a:p>
            <a:r>
              <a:rPr lang="fa-IR" sz="2800" dirty="0" smtClean="0">
                <a:solidFill>
                  <a:srgbClr val="E72956"/>
                </a:solidFill>
              </a:rPr>
              <a:t>با تشکر از توجه شما </a:t>
            </a:r>
            <a:endParaRPr lang="fa-IR" sz="2800" dirty="0">
              <a:solidFill>
                <a:srgbClr val="E72956"/>
              </a:solidFill>
            </a:endParaRPr>
          </a:p>
        </p:txBody>
      </p:sp>
      <p:sp>
        <p:nvSpPr>
          <p:cNvPr id="3" name="Oval 2"/>
          <p:cNvSpPr/>
          <p:nvPr/>
        </p:nvSpPr>
        <p:spPr>
          <a:xfrm>
            <a:off x="1571604" y="1428736"/>
            <a:ext cx="642942"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Oval 3"/>
          <p:cNvSpPr/>
          <p:nvPr/>
        </p:nvSpPr>
        <p:spPr>
          <a:xfrm>
            <a:off x="2571736" y="4429132"/>
            <a:ext cx="1714512"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Oval 4"/>
          <p:cNvSpPr/>
          <p:nvPr/>
        </p:nvSpPr>
        <p:spPr>
          <a:xfrm>
            <a:off x="2428860" y="642918"/>
            <a:ext cx="28575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a:xfrm>
            <a:off x="1500166" y="2857496"/>
            <a:ext cx="1000132"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3500430" y="14285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Slide Number Placeholder 7"/>
          <p:cNvSpPr>
            <a:spLocks noGrp="1"/>
          </p:cNvSpPr>
          <p:nvPr>
            <p:ph type="sldNum" sz="quarter" idx="12"/>
          </p:nvPr>
        </p:nvSpPr>
        <p:spPr/>
        <p:txBody>
          <a:bodyPr/>
          <a:lstStyle/>
          <a:p>
            <a:fld id="{A970A682-5EE7-4A4A-B995-91500CEAFF50}" type="slidenum">
              <a:rPr lang="fa-IR" smtClean="0"/>
              <a:pPr/>
              <a:t>25</a:t>
            </a:fld>
            <a:endParaRPr lang="fa-I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70A682-5EE7-4A4A-B995-91500CEAFF50}" type="slidenum">
              <a:rPr lang="fa-IR" smtClean="0"/>
              <a:pPr/>
              <a:t>26</a:t>
            </a:fld>
            <a:endParaRPr lang="fa-I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66" y="642918"/>
            <a:ext cx="6286544" cy="954107"/>
          </a:xfrm>
          <a:prstGeom prst="rect">
            <a:avLst/>
          </a:prstGeom>
          <a:noFill/>
        </p:spPr>
        <p:txBody>
          <a:bodyPr wrap="square" rtlCol="1">
            <a:spAutoFit/>
          </a:bodyPr>
          <a:lstStyle/>
          <a:p>
            <a:pPr lvl="0" algn="justLow" eaLnBrk="0" fontAlgn="base" hangingPunct="0">
              <a:spcBef>
                <a:spcPct val="0"/>
              </a:spcBef>
              <a:spcAft>
                <a:spcPct val="0"/>
              </a:spcAft>
              <a:tabLst>
                <a:tab pos="1581150" algn="l"/>
              </a:tabLst>
            </a:pPr>
            <a:r>
              <a:rPr kumimoji="0" lang="fa-IR" sz="2000" b="0" i="0" u="none" strike="noStrike" cap="none" normalizeH="0" baseline="0" dirty="0" smtClean="0">
                <a:ln>
                  <a:noFill/>
                </a:ln>
                <a:solidFill>
                  <a:srgbClr val="000000"/>
                </a:solidFill>
                <a:effectLst/>
                <a:latin typeface="Mitra" charset="0"/>
                <a:ea typeface="Times New Roman" pitchFamily="18" charset="0"/>
                <a:cs typeface="B Nazanin" pitchFamily="2" charset="-78"/>
              </a:rPr>
              <a:t>جدول شماره 1- مقادير مورد استفاده در فرآيند تصميم گيري فاين</a:t>
            </a:r>
          </a:p>
          <a:p>
            <a:pPr lvl="0" algn="justLow" eaLnBrk="0" fontAlgn="base" hangingPunct="0">
              <a:spcBef>
                <a:spcPct val="0"/>
              </a:spcBef>
              <a:spcAft>
                <a:spcPct val="0"/>
              </a:spcAft>
              <a:tabLst>
                <a:tab pos="1581150" algn="l"/>
              </a:tabLst>
            </a:pPr>
            <a:endParaRPr lang="fa-IR" dirty="0">
              <a:solidFill>
                <a:srgbClr val="000000"/>
              </a:solidFill>
              <a:latin typeface="Mitra" charset="0"/>
              <a:cs typeface="Arial" pitchFamily="34" charset="0"/>
            </a:endParaRPr>
          </a:p>
          <a:p>
            <a:pPr lvl="0" algn="justLow" eaLnBrk="0" fontAlgn="base" hangingPunct="0">
              <a:spcBef>
                <a:spcPct val="0"/>
              </a:spcBef>
              <a:spcAft>
                <a:spcPct val="0"/>
              </a:spcAft>
              <a:tabLst>
                <a:tab pos="1581150" algn="l"/>
              </a:tabLst>
            </a:pP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785786" y="1643050"/>
          <a:ext cx="7500990" cy="3309320"/>
        </p:xfrm>
        <a:graphic>
          <a:graphicData uri="http://schemas.openxmlformats.org/drawingml/2006/table">
            <a:tbl>
              <a:tblPr rtl="1"/>
              <a:tblGrid>
                <a:gridCol w="644693"/>
                <a:gridCol w="6856297"/>
              </a:tblGrid>
              <a:tr h="348094">
                <a:tc gridSpan="2">
                  <a:txBody>
                    <a:bodyPr/>
                    <a:lstStyle/>
                    <a:p>
                      <a:pPr algn="ctr" rtl="1">
                        <a:lnSpc>
                          <a:spcPct val="115000"/>
                        </a:lnSpc>
                        <a:spcAft>
                          <a:spcPts val="0"/>
                        </a:spcAft>
                      </a:pPr>
                      <a:r>
                        <a:rPr lang="fa-IR" sz="1800" b="1" dirty="0">
                          <a:solidFill>
                            <a:srgbClr val="FFFFFF"/>
                          </a:solidFill>
                          <a:latin typeface="Mitra"/>
                          <a:ea typeface="Times New Roman"/>
                          <a:cs typeface="Times New Roman"/>
                        </a:rPr>
                        <a:t>پيامد ( محتمل ترين نتيجه حادثه بالقوه)</a:t>
                      </a:r>
                      <a:endParaRPr lang="en-US" sz="18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hMerge="1">
                  <a:txBody>
                    <a:bodyPr/>
                    <a:lstStyle/>
                    <a:p>
                      <a:pPr rtl="1"/>
                      <a:endParaRPr lang="fa-IR"/>
                    </a:p>
                  </a:txBody>
                  <a:tcPr/>
                </a:tc>
              </a:tr>
              <a:tr h="348094">
                <a:tc>
                  <a:txBody>
                    <a:bodyPr/>
                    <a:lstStyle/>
                    <a:p>
                      <a:pPr algn="ctr" rtl="1">
                        <a:lnSpc>
                          <a:spcPct val="115000"/>
                        </a:lnSpc>
                        <a:spcAft>
                          <a:spcPts val="0"/>
                        </a:spcAft>
                      </a:pPr>
                      <a:r>
                        <a:rPr lang="fa-IR" sz="2000" b="1" dirty="0">
                          <a:solidFill>
                            <a:srgbClr val="FF0000"/>
                          </a:solidFill>
                          <a:latin typeface="Mitra"/>
                          <a:ea typeface="Times New Roman"/>
                          <a:cs typeface="Times New Roman"/>
                        </a:rPr>
                        <a:t>نرخ</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solidFill>
                            <a:srgbClr val="FF0000"/>
                          </a:solidFill>
                          <a:latin typeface="Mitra"/>
                          <a:ea typeface="Times New Roman"/>
                          <a:cs typeface="Times New Roman"/>
                        </a:rPr>
                        <a:t>طبقه بندي</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165">
                <a:tc>
                  <a:txBody>
                    <a:bodyPr/>
                    <a:lstStyle/>
                    <a:p>
                      <a:pPr algn="ctr" rtl="1">
                        <a:lnSpc>
                          <a:spcPct val="115000"/>
                        </a:lnSpc>
                        <a:spcAft>
                          <a:spcPts val="0"/>
                        </a:spcAft>
                      </a:pPr>
                      <a:r>
                        <a:rPr lang="fa-IR" sz="1600" b="1" dirty="0">
                          <a:solidFill>
                            <a:srgbClr val="000000"/>
                          </a:solidFill>
                          <a:latin typeface="Mitra"/>
                          <a:ea typeface="Times New Roman"/>
                          <a:cs typeface="Times New Roman"/>
                        </a:rPr>
                        <a:t>100</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B Nazanin" pitchFamily="2" charset="-78"/>
                        </a:rPr>
                        <a:t>فاجعه مرگ بار ، مرگ وميرهاي متعدد ، خسارات وارده بيش از </a:t>
                      </a:r>
                      <a:r>
                        <a:rPr lang="fa-IR" sz="1400" b="1" dirty="0" smtClean="0">
                          <a:solidFill>
                            <a:srgbClr val="000000"/>
                          </a:solidFill>
                          <a:latin typeface="Mitra"/>
                          <a:ea typeface="Times New Roman"/>
                          <a:cs typeface="B Nazanin" pitchFamily="2" charset="-78"/>
                        </a:rPr>
                        <a:t>000/000/ 1دلار </a:t>
                      </a:r>
                      <a:r>
                        <a:rPr lang="fa-IR" sz="1400" b="1" dirty="0">
                          <a:solidFill>
                            <a:srgbClr val="000000"/>
                          </a:solidFill>
                          <a:latin typeface="Mitra"/>
                          <a:ea typeface="Times New Roman"/>
                          <a:cs typeface="B Nazanin" pitchFamily="2" charset="-78"/>
                        </a:rPr>
                        <a:t>، توقف طولاني فعاليت</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94">
                <a:tc>
                  <a:txBody>
                    <a:bodyPr/>
                    <a:lstStyle/>
                    <a:p>
                      <a:pPr algn="ctr" rtl="1">
                        <a:lnSpc>
                          <a:spcPct val="115000"/>
                        </a:lnSpc>
                        <a:spcAft>
                          <a:spcPts val="0"/>
                        </a:spcAft>
                      </a:pPr>
                      <a:r>
                        <a:rPr lang="fa-IR" sz="1600" b="1" dirty="0">
                          <a:solidFill>
                            <a:srgbClr val="000000"/>
                          </a:solidFill>
                          <a:latin typeface="Mitra"/>
                          <a:ea typeface="Times New Roman"/>
                          <a:cs typeface="Times New Roman"/>
                        </a:rPr>
                        <a:t>50</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B Nazanin" pitchFamily="2" charset="-78"/>
                        </a:rPr>
                        <a:t>چندين مورد مرگ و مير ، خسارات بين </a:t>
                      </a:r>
                      <a:r>
                        <a:rPr lang="fa-IR" sz="1400" b="1" dirty="0" smtClean="0">
                          <a:solidFill>
                            <a:srgbClr val="000000"/>
                          </a:solidFill>
                          <a:latin typeface="Mitra"/>
                          <a:ea typeface="Times New Roman"/>
                          <a:cs typeface="B Nazanin" pitchFamily="2" charset="-78"/>
                        </a:rPr>
                        <a:t>400/000 تا 000/000/ 1دلار</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94">
                <a:tc>
                  <a:txBody>
                    <a:bodyPr/>
                    <a:lstStyle/>
                    <a:p>
                      <a:pPr algn="ctr" rtl="1">
                        <a:lnSpc>
                          <a:spcPct val="115000"/>
                        </a:lnSpc>
                        <a:spcAft>
                          <a:spcPts val="0"/>
                        </a:spcAft>
                      </a:pPr>
                      <a:r>
                        <a:rPr lang="fa-IR" sz="1600" b="1" dirty="0">
                          <a:solidFill>
                            <a:srgbClr val="000000"/>
                          </a:solidFill>
                          <a:latin typeface="Mitra"/>
                          <a:ea typeface="Times New Roman"/>
                          <a:cs typeface="Times New Roman"/>
                        </a:rPr>
                        <a:t>25</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B Nazanin" pitchFamily="2" charset="-78"/>
                        </a:rPr>
                        <a:t>مرگ ومير ، خسارات بين </a:t>
                      </a:r>
                      <a:r>
                        <a:rPr lang="fa-IR" sz="1400" b="1" dirty="0" smtClean="0">
                          <a:solidFill>
                            <a:srgbClr val="000000"/>
                          </a:solidFill>
                          <a:latin typeface="Mitra"/>
                          <a:ea typeface="Times New Roman"/>
                          <a:cs typeface="B Nazanin" pitchFamily="2" charset="-78"/>
                        </a:rPr>
                        <a:t>100/000  </a:t>
                      </a:r>
                      <a:r>
                        <a:rPr lang="fa-IR" sz="1400" b="1" dirty="0">
                          <a:solidFill>
                            <a:srgbClr val="000000"/>
                          </a:solidFill>
                          <a:latin typeface="Mitra"/>
                          <a:ea typeface="Times New Roman"/>
                          <a:cs typeface="B Nazanin" pitchFamily="2" charset="-78"/>
                        </a:rPr>
                        <a:t>تا </a:t>
                      </a:r>
                      <a:r>
                        <a:rPr lang="fa-IR" sz="1400" b="1" dirty="0" smtClean="0">
                          <a:solidFill>
                            <a:srgbClr val="000000"/>
                          </a:solidFill>
                          <a:latin typeface="Mitra"/>
                          <a:ea typeface="Times New Roman"/>
                          <a:cs typeface="B Nazanin" pitchFamily="2" charset="-78"/>
                        </a:rPr>
                        <a:t>400/000 </a:t>
                      </a:r>
                      <a:r>
                        <a:rPr lang="fa-IR" sz="1400" b="1" dirty="0">
                          <a:solidFill>
                            <a:srgbClr val="000000"/>
                          </a:solidFill>
                          <a:latin typeface="Mitra"/>
                          <a:ea typeface="Times New Roman"/>
                          <a:cs typeface="B Nazanin" pitchFamily="2" charset="-78"/>
                        </a:rPr>
                        <a:t>دلار</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165">
                <a:tc>
                  <a:txBody>
                    <a:bodyPr/>
                    <a:lstStyle/>
                    <a:p>
                      <a:pPr algn="ctr" rtl="1">
                        <a:lnSpc>
                          <a:spcPct val="115000"/>
                        </a:lnSpc>
                        <a:spcAft>
                          <a:spcPts val="0"/>
                        </a:spcAft>
                      </a:pPr>
                      <a:r>
                        <a:rPr lang="fa-IR" sz="1600" b="1" dirty="0">
                          <a:solidFill>
                            <a:srgbClr val="000000"/>
                          </a:solidFill>
                          <a:latin typeface="Mitra"/>
                          <a:ea typeface="Times New Roman"/>
                          <a:cs typeface="Times New Roman"/>
                        </a:rPr>
                        <a:t>15</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B Nazanin" pitchFamily="2" charset="-78"/>
                        </a:rPr>
                        <a:t>جراحات فوق العاده شديد ( براي مثال قطع عضو يا ناتواني دايمي ، خسارات بين 1000 تا </a:t>
                      </a:r>
                      <a:r>
                        <a:rPr lang="fa-IR" sz="1400" b="1" dirty="0" smtClean="0">
                          <a:solidFill>
                            <a:srgbClr val="000000"/>
                          </a:solidFill>
                          <a:latin typeface="Mitra"/>
                          <a:ea typeface="Times New Roman"/>
                          <a:cs typeface="B Nazanin" pitchFamily="2" charset="-78"/>
                        </a:rPr>
                        <a:t>100/000 </a:t>
                      </a:r>
                      <a:r>
                        <a:rPr lang="fa-IR" sz="1400" b="1" dirty="0">
                          <a:solidFill>
                            <a:srgbClr val="000000"/>
                          </a:solidFill>
                          <a:latin typeface="Mitra"/>
                          <a:ea typeface="Times New Roman"/>
                          <a:cs typeface="B Nazanin" pitchFamily="2" charset="-78"/>
                        </a:rPr>
                        <a:t>دلار )</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94">
                <a:tc>
                  <a:txBody>
                    <a:bodyPr/>
                    <a:lstStyle/>
                    <a:p>
                      <a:pPr algn="ctr" rtl="1">
                        <a:lnSpc>
                          <a:spcPct val="115000"/>
                        </a:lnSpc>
                        <a:spcAft>
                          <a:spcPts val="0"/>
                        </a:spcAft>
                      </a:pPr>
                      <a:r>
                        <a:rPr lang="fa-IR" sz="1600" b="1" dirty="0">
                          <a:solidFill>
                            <a:srgbClr val="000000"/>
                          </a:solidFill>
                          <a:latin typeface="Mitra"/>
                          <a:ea typeface="Times New Roman"/>
                          <a:cs typeface="Times New Roman"/>
                        </a:rPr>
                        <a:t>5</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B Nazanin" pitchFamily="2" charset="-78"/>
                        </a:rPr>
                        <a:t>جراحات ناتوان كننده ، خسارات تا 1000 دلار</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94">
                <a:tc>
                  <a:txBody>
                    <a:bodyPr/>
                    <a:lstStyle/>
                    <a:p>
                      <a:pPr algn="ctr" rtl="1">
                        <a:lnSpc>
                          <a:spcPct val="115000"/>
                        </a:lnSpc>
                        <a:spcAft>
                          <a:spcPts val="0"/>
                        </a:spcAft>
                      </a:pPr>
                      <a:r>
                        <a:rPr lang="fa-IR" sz="1600" b="1" dirty="0">
                          <a:solidFill>
                            <a:srgbClr val="000000"/>
                          </a:solidFill>
                          <a:latin typeface="Mitra"/>
                          <a:ea typeface="Times New Roman"/>
                          <a:cs typeface="Times New Roman"/>
                        </a:rPr>
                        <a:t>1</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B Nazanin" pitchFamily="2" charset="-78"/>
                        </a:rPr>
                        <a:t>جراحات يا خسارات اندك</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970A682-5EE7-4A4A-B995-91500CEAFF50}" type="slidenum">
              <a:rPr lang="fa-IR" smtClean="0"/>
              <a:pPr/>
              <a:t>3</a:t>
            </a:fld>
            <a:endParaRPr lang="fa-I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71538" y="1357298"/>
          <a:ext cx="7072362" cy="3857648"/>
        </p:xfrm>
        <a:graphic>
          <a:graphicData uri="http://schemas.openxmlformats.org/drawingml/2006/table">
            <a:tbl>
              <a:tblPr rtl="1"/>
              <a:tblGrid>
                <a:gridCol w="607852"/>
                <a:gridCol w="6464510"/>
              </a:tblGrid>
              <a:tr h="482206">
                <a:tc gridSpan="2">
                  <a:txBody>
                    <a:bodyPr/>
                    <a:lstStyle/>
                    <a:p>
                      <a:pPr algn="ctr" rtl="1">
                        <a:lnSpc>
                          <a:spcPct val="115000"/>
                        </a:lnSpc>
                        <a:spcAft>
                          <a:spcPts val="0"/>
                        </a:spcAft>
                      </a:pPr>
                      <a:r>
                        <a:rPr lang="fa-IR" sz="2000" b="1" dirty="0">
                          <a:solidFill>
                            <a:srgbClr val="FFFFFF"/>
                          </a:solidFill>
                          <a:latin typeface="Mitra"/>
                          <a:ea typeface="Times New Roman"/>
                          <a:cs typeface="Times New Roman"/>
                        </a:rPr>
                        <a:t>مواجهه </a:t>
                      </a:r>
                      <a:r>
                        <a:rPr lang="en-US" sz="2000" b="1" dirty="0">
                          <a:solidFill>
                            <a:srgbClr val="FFFFFF"/>
                          </a:solidFill>
                          <a:latin typeface="Times New Roman"/>
                          <a:ea typeface="Times New Roman"/>
                          <a:cs typeface="Mitra"/>
                        </a:rPr>
                        <a:t>E </a:t>
                      </a:r>
                      <a:r>
                        <a:rPr lang="fa-IR" sz="2000" b="1" dirty="0">
                          <a:solidFill>
                            <a:srgbClr val="FFFFFF"/>
                          </a:solidFill>
                          <a:latin typeface="Mitra"/>
                          <a:ea typeface="Times New Roman"/>
                          <a:cs typeface="Times New Roman"/>
                        </a:rPr>
                        <a:t> ( تكرر وقوع رويداد خطر )</a:t>
                      </a:r>
                      <a:endParaRPr lang="en-US" sz="20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hMerge="1">
                  <a:txBody>
                    <a:bodyPr/>
                    <a:lstStyle/>
                    <a:p>
                      <a:pPr rtl="1"/>
                      <a:endParaRPr lang="fa-IR"/>
                    </a:p>
                  </a:txBody>
                  <a:tcPr/>
                </a:tc>
              </a:tr>
              <a:tr h="482206">
                <a:tc>
                  <a:txBody>
                    <a:bodyPr/>
                    <a:lstStyle/>
                    <a:p>
                      <a:pPr algn="ctr" rtl="1">
                        <a:lnSpc>
                          <a:spcPct val="115000"/>
                        </a:lnSpc>
                        <a:spcAft>
                          <a:spcPts val="0"/>
                        </a:spcAft>
                      </a:pPr>
                      <a:r>
                        <a:rPr lang="fa-IR" sz="2000" b="1" dirty="0">
                          <a:solidFill>
                            <a:srgbClr val="FF0000"/>
                          </a:solidFill>
                          <a:latin typeface="Mitra"/>
                          <a:ea typeface="Times New Roman"/>
                          <a:cs typeface="Times New Roman"/>
                        </a:rPr>
                        <a:t>نرخ</a:t>
                      </a:r>
                      <a:endParaRPr lang="en-US" sz="2000" b="1" dirty="0">
                        <a:solidFill>
                          <a:srgbClr val="FF0000"/>
                        </a:solidFill>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solidFill>
                            <a:srgbClr val="FF0000"/>
                          </a:solidFill>
                          <a:latin typeface="Mitra"/>
                          <a:ea typeface="Times New Roman"/>
                          <a:cs typeface="Times New Roman"/>
                        </a:rPr>
                        <a:t>طبقه بندي</a:t>
                      </a:r>
                      <a:endParaRPr lang="en-US" sz="2000" b="1" dirty="0">
                        <a:solidFill>
                          <a:srgbClr val="FF0000"/>
                        </a:solidFill>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206">
                <a:tc>
                  <a:txBody>
                    <a:bodyPr/>
                    <a:lstStyle/>
                    <a:p>
                      <a:pPr algn="ctr" rtl="1">
                        <a:lnSpc>
                          <a:spcPct val="115000"/>
                        </a:lnSpc>
                        <a:spcAft>
                          <a:spcPts val="0"/>
                        </a:spcAft>
                      </a:pPr>
                      <a:r>
                        <a:rPr lang="fa-IR" sz="1500" b="1" dirty="0">
                          <a:solidFill>
                            <a:srgbClr val="000000"/>
                          </a:solidFill>
                          <a:latin typeface="Mitra"/>
                          <a:ea typeface="Times New Roman"/>
                          <a:cs typeface="Times New Roman"/>
                        </a:rPr>
                        <a:t>10</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بطور مداوم ( چندين بار در روز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206">
                <a:tc>
                  <a:txBody>
                    <a:bodyPr/>
                    <a:lstStyle/>
                    <a:p>
                      <a:pPr algn="ctr" rtl="1">
                        <a:lnSpc>
                          <a:spcPct val="115000"/>
                        </a:lnSpc>
                        <a:spcAft>
                          <a:spcPts val="0"/>
                        </a:spcAft>
                      </a:pPr>
                      <a:r>
                        <a:rPr lang="fa-IR" sz="1500" b="1" dirty="0">
                          <a:solidFill>
                            <a:srgbClr val="000000"/>
                          </a:solidFill>
                          <a:latin typeface="Mitra"/>
                          <a:ea typeface="Times New Roman"/>
                          <a:cs typeface="Times New Roman"/>
                        </a:rPr>
                        <a:t>6</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بطور مكرر ( حدود يك بار در روز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206">
                <a:tc>
                  <a:txBody>
                    <a:bodyPr/>
                    <a:lstStyle/>
                    <a:p>
                      <a:pPr algn="ctr" rtl="1">
                        <a:lnSpc>
                          <a:spcPct val="115000"/>
                        </a:lnSpc>
                        <a:spcAft>
                          <a:spcPts val="0"/>
                        </a:spcAft>
                      </a:pPr>
                      <a:r>
                        <a:rPr lang="fa-IR" sz="1500" b="1" dirty="0">
                          <a:solidFill>
                            <a:srgbClr val="000000"/>
                          </a:solidFill>
                          <a:latin typeface="Mitra"/>
                          <a:ea typeface="Times New Roman"/>
                          <a:cs typeface="Times New Roman"/>
                        </a:rPr>
                        <a:t>3</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گاه به گاه ( يك بار در هفته يا ماه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206">
                <a:tc>
                  <a:txBody>
                    <a:bodyPr/>
                    <a:lstStyle/>
                    <a:p>
                      <a:pPr algn="ctr" rtl="1">
                        <a:lnSpc>
                          <a:spcPct val="115000"/>
                        </a:lnSpc>
                        <a:spcAft>
                          <a:spcPts val="0"/>
                        </a:spcAft>
                      </a:pPr>
                      <a:r>
                        <a:rPr lang="fa-IR" sz="1500" b="1" dirty="0">
                          <a:solidFill>
                            <a:srgbClr val="000000"/>
                          </a:solidFill>
                          <a:latin typeface="Mitra"/>
                          <a:ea typeface="Times New Roman"/>
                          <a:cs typeface="Times New Roman"/>
                        </a:rPr>
                        <a:t>2</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بطور غير معمول ( يك بار در ماه يا سال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206">
                <a:tc>
                  <a:txBody>
                    <a:bodyPr/>
                    <a:lstStyle/>
                    <a:p>
                      <a:pPr algn="ctr" rtl="1">
                        <a:lnSpc>
                          <a:spcPct val="115000"/>
                        </a:lnSpc>
                        <a:spcAft>
                          <a:spcPts val="0"/>
                        </a:spcAft>
                      </a:pPr>
                      <a:r>
                        <a:rPr lang="fa-IR" sz="1500" b="1" dirty="0">
                          <a:solidFill>
                            <a:srgbClr val="000000"/>
                          </a:solidFill>
                          <a:latin typeface="Mitra"/>
                          <a:ea typeface="Times New Roman"/>
                          <a:cs typeface="Times New Roman"/>
                        </a:rPr>
                        <a:t>1</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بندرت ( ممكن است در طول عمر سيستم رخ دهد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206">
                <a:tc>
                  <a:txBody>
                    <a:bodyPr/>
                    <a:lstStyle/>
                    <a:p>
                      <a:pPr algn="ctr" rtl="1">
                        <a:lnSpc>
                          <a:spcPct val="115000"/>
                        </a:lnSpc>
                        <a:spcAft>
                          <a:spcPts val="0"/>
                        </a:spcAft>
                      </a:pPr>
                      <a:r>
                        <a:rPr lang="fa-IR" sz="1500" b="1">
                          <a:solidFill>
                            <a:srgbClr val="000000"/>
                          </a:solidFill>
                          <a:latin typeface="Mitra"/>
                          <a:ea typeface="Times New Roman"/>
                          <a:cs typeface="Times New Roman"/>
                        </a:rPr>
                        <a:t>5/0</a:t>
                      </a:r>
                      <a:endParaRPr lang="en-US" sz="1100" b="1">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احتمال وقوع آن فوق العاده اندك است ( به نظر غيرقابل وقوع مي آيد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A970A682-5EE7-4A4A-B995-91500CEAFF50}" type="slidenum">
              <a:rPr lang="fa-IR" smtClean="0"/>
              <a:pPr/>
              <a:t>4</a:t>
            </a:fld>
            <a:endParaRPr lang="fa-I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142976" y="1285860"/>
          <a:ext cx="7227643" cy="4071963"/>
        </p:xfrm>
        <a:graphic>
          <a:graphicData uri="http://schemas.openxmlformats.org/drawingml/2006/table">
            <a:tbl>
              <a:tblPr rtl="1"/>
              <a:tblGrid>
                <a:gridCol w="621199"/>
                <a:gridCol w="6606444"/>
              </a:tblGrid>
              <a:tr h="581709">
                <a:tc gridSpan="2">
                  <a:txBody>
                    <a:bodyPr/>
                    <a:lstStyle/>
                    <a:p>
                      <a:pPr algn="ctr" rtl="1">
                        <a:lnSpc>
                          <a:spcPct val="115000"/>
                        </a:lnSpc>
                        <a:spcAft>
                          <a:spcPts val="0"/>
                        </a:spcAft>
                      </a:pPr>
                      <a:r>
                        <a:rPr lang="fa-IR" sz="1800" b="1" dirty="0">
                          <a:solidFill>
                            <a:srgbClr val="FFFFFF"/>
                          </a:solidFill>
                          <a:latin typeface="Mitra"/>
                          <a:ea typeface="Times New Roman"/>
                          <a:cs typeface="B Nazanin" pitchFamily="2" charset="-78"/>
                        </a:rPr>
                        <a:t>احتمال </a:t>
                      </a:r>
                      <a:r>
                        <a:rPr lang="en-US" sz="1800" b="1" dirty="0">
                          <a:solidFill>
                            <a:srgbClr val="FFFFFF"/>
                          </a:solidFill>
                          <a:latin typeface="Times New Roman"/>
                          <a:ea typeface="Times New Roman"/>
                          <a:cs typeface="B Nazanin" pitchFamily="2" charset="-78"/>
                        </a:rPr>
                        <a:t>P </a:t>
                      </a:r>
                      <a:r>
                        <a:rPr lang="fa-IR" sz="1800" b="1" dirty="0">
                          <a:solidFill>
                            <a:srgbClr val="FFFFFF"/>
                          </a:solidFill>
                          <a:latin typeface="Mitra"/>
                          <a:ea typeface="Times New Roman"/>
                          <a:cs typeface="B Nazanin" pitchFamily="2" charset="-78"/>
                        </a:rPr>
                        <a:t>  ( احتمال اينكه پيامدهاي حادثه به طور كامل به وجود آيند )</a:t>
                      </a:r>
                      <a:endParaRPr lang="en-US" sz="1800" b="1" dirty="0">
                        <a:latin typeface="Calibri"/>
                        <a:ea typeface="Calibri"/>
                        <a:cs typeface="B Nazanin" pitchFamily="2" charset="-78"/>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hMerge="1">
                  <a:txBody>
                    <a:bodyPr/>
                    <a:lstStyle/>
                    <a:p>
                      <a:pPr rtl="1"/>
                      <a:endParaRPr lang="fa-IR"/>
                    </a:p>
                  </a:txBody>
                  <a:tcPr/>
                </a:tc>
              </a:tr>
              <a:tr h="581709">
                <a:tc>
                  <a:txBody>
                    <a:bodyPr/>
                    <a:lstStyle/>
                    <a:p>
                      <a:pPr algn="ctr" rtl="1">
                        <a:lnSpc>
                          <a:spcPct val="115000"/>
                        </a:lnSpc>
                        <a:spcAft>
                          <a:spcPts val="0"/>
                        </a:spcAft>
                      </a:pPr>
                      <a:r>
                        <a:rPr lang="fa-IR" sz="2000" b="1" dirty="0">
                          <a:solidFill>
                            <a:srgbClr val="FF0000"/>
                          </a:solidFill>
                          <a:latin typeface="Mitra"/>
                          <a:ea typeface="Times New Roman"/>
                          <a:cs typeface="Times New Roman"/>
                        </a:rPr>
                        <a:t>نرخ</a:t>
                      </a:r>
                      <a:endParaRPr lang="en-US" sz="2000" b="1" dirty="0">
                        <a:solidFill>
                          <a:srgbClr val="FF0000"/>
                        </a:solidFill>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solidFill>
                            <a:srgbClr val="FF0000"/>
                          </a:solidFill>
                          <a:latin typeface="Mitra"/>
                          <a:ea typeface="Times New Roman"/>
                          <a:cs typeface="Times New Roman"/>
                        </a:rPr>
                        <a:t>طبقه بندي</a:t>
                      </a:r>
                      <a:endParaRPr lang="en-US" sz="2000" b="1" dirty="0">
                        <a:solidFill>
                          <a:srgbClr val="FF0000"/>
                        </a:solidFill>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709">
                <a:tc>
                  <a:txBody>
                    <a:bodyPr/>
                    <a:lstStyle/>
                    <a:p>
                      <a:pPr algn="ctr" rtl="1">
                        <a:lnSpc>
                          <a:spcPct val="115000"/>
                        </a:lnSpc>
                        <a:spcAft>
                          <a:spcPts val="0"/>
                        </a:spcAft>
                      </a:pPr>
                      <a:r>
                        <a:rPr lang="fa-IR" sz="1500" b="1" dirty="0">
                          <a:solidFill>
                            <a:srgbClr val="000000"/>
                          </a:solidFill>
                          <a:latin typeface="Mitra"/>
                          <a:ea typeface="Times New Roman"/>
                          <a:cs typeface="Times New Roman"/>
                        </a:rPr>
                        <a:t>10</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پيامدهاي كامل حادثه : در صورت وقوع رويداد خطر كاملاً محتمل و مورد انتظار</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709">
                <a:tc>
                  <a:txBody>
                    <a:bodyPr/>
                    <a:lstStyle/>
                    <a:p>
                      <a:pPr algn="ctr" rtl="1">
                        <a:lnSpc>
                          <a:spcPct val="115000"/>
                        </a:lnSpc>
                        <a:spcAft>
                          <a:spcPts val="0"/>
                        </a:spcAft>
                      </a:pPr>
                      <a:r>
                        <a:rPr lang="fa-IR" sz="1500" b="1">
                          <a:solidFill>
                            <a:srgbClr val="000000"/>
                          </a:solidFill>
                          <a:latin typeface="Mitra"/>
                          <a:ea typeface="Times New Roman"/>
                          <a:cs typeface="Times New Roman"/>
                        </a:rPr>
                        <a:t>6</a:t>
                      </a:r>
                      <a:endParaRPr lang="en-US" sz="1100" b="1">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كاملاً ممكن است ، غير معمول نيست ، شانس وقوع 50-50 دارد</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709">
                <a:tc>
                  <a:txBody>
                    <a:bodyPr/>
                    <a:lstStyle/>
                    <a:p>
                      <a:pPr algn="ctr" rtl="1">
                        <a:lnSpc>
                          <a:spcPct val="115000"/>
                        </a:lnSpc>
                        <a:spcAft>
                          <a:spcPts val="0"/>
                        </a:spcAft>
                      </a:pPr>
                      <a:r>
                        <a:rPr lang="fa-IR" sz="1500" b="1">
                          <a:solidFill>
                            <a:srgbClr val="000000"/>
                          </a:solidFill>
                          <a:latin typeface="Mitra"/>
                          <a:ea typeface="Times New Roman"/>
                          <a:cs typeface="Times New Roman"/>
                        </a:rPr>
                        <a:t>3</a:t>
                      </a:r>
                      <a:endParaRPr lang="en-US" sz="1100" b="1">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يك تصادف و امري غير معمول خواهد بود</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709">
                <a:tc>
                  <a:txBody>
                    <a:bodyPr/>
                    <a:lstStyle/>
                    <a:p>
                      <a:pPr algn="ctr" rtl="1">
                        <a:lnSpc>
                          <a:spcPct val="115000"/>
                        </a:lnSpc>
                        <a:spcAft>
                          <a:spcPts val="0"/>
                        </a:spcAft>
                      </a:pPr>
                      <a:r>
                        <a:rPr lang="fa-IR" sz="1500" b="1">
                          <a:solidFill>
                            <a:srgbClr val="000000"/>
                          </a:solidFill>
                          <a:latin typeface="Mitra"/>
                          <a:ea typeface="Times New Roman"/>
                          <a:cs typeface="Times New Roman"/>
                        </a:rPr>
                        <a:t>5/0</a:t>
                      </a:r>
                      <a:endParaRPr lang="en-US" sz="1100" b="1">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پس از چندين سال مواجهه رخ نمي دهد ، ولي گاهگاهي ممكن است به وقوع پيوندد</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709">
                <a:tc>
                  <a:txBody>
                    <a:bodyPr/>
                    <a:lstStyle/>
                    <a:p>
                      <a:pPr algn="ctr" rtl="1">
                        <a:lnSpc>
                          <a:spcPct val="115000"/>
                        </a:lnSpc>
                        <a:spcAft>
                          <a:spcPts val="0"/>
                        </a:spcAft>
                      </a:pPr>
                      <a:r>
                        <a:rPr lang="fa-IR" sz="1500" b="1">
                          <a:solidFill>
                            <a:srgbClr val="000000"/>
                          </a:solidFill>
                          <a:latin typeface="Mitra"/>
                          <a:ea typeface="Times New Roman"/>
                          <a:cs typeface="Times New Roman"/>
                        </a:rPr>
                        <a:t>1/0</a:t>
                      </a:r>
                      <a:endParaRPr lang="en-US" sz="1100" b="1">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عملاً يك پيامد غير محتمل است ( هرگز رخ نداده است )</a:t>
                      </a:r>
                      <a:endParaRPr lang="en-US" sz="1100" b="1" dirty="0">
                        <a:latin typeface="Calibri"/>
                        <a:ea typeface="Calibri"/>
                        <a:cs typeface="Arial"/>
                      </a:endParaRPr>
                    </a:p>
                  </a:txBody>
                  <a:tcPr marL="66261" marR="66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970A682-5EE7-4A4A-B995-91500CEAFF50}" type="slidenum">
              <a:rPr lang="fa-IR" smtClean="0"/>
              <a:pPr/>
              <a:t>5</a:t>
            </a:fld>
            <a:endParaRPr lang="fa-I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357290" y="2587752"/>
          <a:ext cx="7072362" cy="2698637"/>
        </p:xfrm>
        <a:graphic>
          <a:graphicData uri="http://schemas.openxmlformats.org/drawingml/2006/table">
            <a:tbl>
              <a:tblPr rtl="1"/>
              <a:tblGrid>
                <a:gridCol w="1109390"/>
                <a:gridCol w="5962972"/>
              </a:tblGrid>
              <a:tr h="449773">
                <a:tc gridSpan="2">
                  <a:txBody>
                    <a:bodyPr/>
                    <a:lstStyle/>
                    <a:p>
                      <a:pPr algn="ctr" rtl="1">
                        <a:lnSpc>
                          <a:spcPct val="115000"/>
                        </a:lnSpc>
                        <a:spcAft>
                          <a:spcPts val="0"/>
                        </a:spcAft>
                      </a:pPr>
                      <a:r>
                        <a:rPr lang="fa-IR" sz="1800" b="1" dirty="0">
                          <a:solidFill>
                            <a:srgbClr val="FFFFFF"/>
                          </a:solidFill>
                          <a:latin typeface="Mitra"/>
                          <a:ea typeface="Times New Roman"/>
                          <a:cs typeface="B Nazanin" pitchFamily="2" charset="-78"/>
                        </a:rPr>
                        <a:t>خلاصه نمره ريسك و فعاليت هاي ضروري</a:t>
                      </a:r>
                      <a:endParaRPr lang="en-US" sz="18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hMerge="1">
                  <a:txBody>
                    <a:bodyPr/>
                    <a:lstStyle/>
                    <a:p>
                      <a:pPr rtl="1"/>
                      <a:endParaRPr lang="fa-IR"/>
                    </a:p>
                  </a:txBody>
                  <a:tcPr/>
                </a:tc>
              </a:tr>
              <a:tr h="449773">
                <a:tc>
                  <a:txBody>
                    <a:bodyPr/>
                    <a:lstStyle/>
                    <a:p>
                      <a:pPr algn="ctr" rtl="1">
                        <a:lnSpc>
                          <a:spcPct val="115000"/>
                        </a:lnSpc>
                        <a:spcAft>
                          <a:spcPts val="0"/>
                        </a:spcAft>
                      </a:pPr>
                      <a:r>
                        <a:rPr lang="fa-IR" sz="2000" b="1" dirty="0">
                          <a:solidFill>
                            <a:srgbClr val="FF0000"/>
                          </a:solidFill>
                          <a:latin typeface="Mitra"/>
                          <a:ea typeface="Times New Roman"/>
                          <a:cs typeface="Times New Roman"/>
                        </a:rPr>
                        <a:t>نمره</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solidFill>
                            <a:srgbClr val="FF0000"/>
                          </a:solidFill>
                          <a:latin typeface="Mitra"/>
                          <a:ea typeface="Times New Roman"/>
                          <a:cs typeface="Times New Roman"/>
                        </a:rPr>
                        <a:t>فعاليت لازم</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9545">
                <a:tc>
                  <a:txBody>
                    <a:bodyPr/>
                    <a:lstStyle/>
                    <a:p>
                      <a:pPr algn="ctr" rtl="1">
                        <a:lnSpc>
                          <a:spcPct val="115000"/>
                        </a:lnSpc>
                        <a:spcAft>
                          <a:spcPts val="0"/>
                        </a:spcAft>
                      </a:pPr>
                      <a:r>
                        <a:rPr lang="fa-IR" sz="1600" b="1" dirty="0">
                          <a:solidFill>
                            <a:srgbClr val="000000"/>
                          </a:solidFill>
                          <a:latin typeface="Mitra"/>
                          <a:ea typeface="Times New Roman"/>
                          <a:cs typeface="Times New Roman"/>
                        </a:rPr>
                        <a:t>1500-200</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نياز فوري به فعاليت هاي تصحيحي : تا كاهش خطر فعاليت ها بايستي متوقف شود</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773">
                <a:tc>
                  <a:txBody>
                    <a:bodyPr/>
                    <a:lstStyle/>
                    <a:p>
                      <a:pPr algn="ctr" rtl="1">
                        <a:lnSpc>
                          <a:spcPct val="115000"/>
                        </a:lnSpc>
                        <a:spcAft>
                          <a:spcPts val="0"/>
                        </a:spcAft>
                      </a:pPr>
                      <a:r>
                        <a:rPr lang="fa-IR" sz="1600" b="1">
                          <a:solidFill>
                            <a:srgbClr val="000000"/>
                          </a:solidFill>
                          <a:latin typeface="Mitra"/>
                          <a:ea typeface="Times New Roman"/>
                          <a:cs typeface="Times New Roman"/>
                        </a:rPr>
                        <a:t>199-90</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نيازمند بررسي و توجه هر چه سريعتر است</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773">
                <a:tc>
                  <a:txBody>
                    <a:bodyPr/>
                    <a:lstStyle/>
                    <a:p>
                      <a:pPr algn="ctr" rtl="1">
                        <a:lnSpc>
                          <a:spcPct val="115000"/>
                        </a:lnSpc>
                        <a:spcAft>
                          <a:spcPts val="0"/>
                        </a:spcAft>
                      </a:pPr>
                      <a:r>
                        <a:rPr lang="fa-IR" sz="1600" b="1">
                          <a:solidFill>
                            <a:srgbClr val="000000"/>
                          </a:solidFill>
                          <a:latin typeface="Mitra"/>
                          <a:ea typeface="Times New Roman"/>
                          <a:cs typeface="Times New Roman"/>
                        </a:rPr>
                        <a:t>89-0</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خطر بايستي حذف شود ولي وضعيت اضطراري نيست</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337" name="Rectangle 1"/>
          <p:cNvSpPr>
            <a:spLocks noChangeArrowheads="1"/>
          </p:cNvSpPr>
          <p:nvPr/>
        </p:nvSpPr>
        <p:spPr bwMode="auto">
          <a:xfrm>
            <a:off x="1142976" y="857232"/>
            <a:ext cx="742952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Mitra" charset="0"/>
                <a:ea typeface="Times New Roman" pitchFamily="18" charset="0"/>
                <a:cs typeface="B Nazanin" pitchFamily="2" charset="-78"/>
              </a:rPr>
              <a:t>از نمره ريسك بدست آمده و مقايسه آن با داده هاي جدول شماره ( 2 ) مي توان جهت تصميم گيري در باره ضرورت اجراي برنامه هاي حذف و كنترل خطرات استفاده مكرد:</a:t>
            </a:r>
          </a:p>
          <a:p>
            <a:pPr marL="0" marR="0" lvl="0" indent="0"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pitchFamily="34" charset="0"/>
              <a:cs typeface="B Nazanin"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Mitra" charset="0"/>
                <a:ea typeface="Times New Roman" pitchFamily="18" charset="0"/>
                <a:cs typeface="B Nazanin" pitchFamily="2" charset="-78"/>
              </a:rPr>
              <a:t>جدول شماره2- نمره ريسك و فعاليت هاي ضروري</a:t>
            </a:r>
            <a:endParaRPr kumimoji="0" lang="en-US" b="1" i="0" u="none" strike="noStrike" cap="none" normalizeH="0" baseline="0" dirty="0" smtClean="0">
              <a:ln>
                <a:noFill/>
              </a:ln>
              <a:solidFill>
                <a:schemeClr val="tx1"/>
              </a:solidFill>
              <a:effectLst/>
              <a:latin typeface="Arial" pitchFamily="34" charset="0"/>
              <a:cs typeface="B Nazanin" pitchFamily="2" charset="-78"/>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970A682-5EE7-4A4A-B995-91500CEAFF50}" type="slidenum">
              <a:rPr lang="fa-IR" smtClean="0"/>
              <a:pPr/>
              <a:t>6</a:t>
            </a:fld>
            <a:endParaRPr lang="fa-I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142976" y="1285860"/>
            <a:ext cx="7643866"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i="0" u="none" strike="noStrike" cap="none" normalizeH="0" baseline="0" dirty="0" smtClean="0">
                <a:ln>
                  <a:noFill/>
                </a:ln>
                <a:solidFill>
                  <a:srgbClr val="000000"/>
                </a:solidFill>
                <a:effectLst/>
                <a:latin typeface="Mitra" charset="0"/>
                <a:ea typeface="Times New Roman" pitchFamily="18" charset="0"/>
                <a:cs typeface="B Nazanin" pitchFamily="2" charset="-78"/>
              </a:rPr>
              <a:t>با مشخص شدن نمره ريسك ، ميزان هزينه هاي قابل قبول از فرمول زير محاسبه مي شود:</a:t>
            </a:r>
          </a:p>
          <a:p>
            <a:pPr algn="justLow" fontAlgn="base">
              <a:spcBef>
                <a:spcPct val="0"/>
              </a:spcBef>
              <a:spcAft>
                <a:spcPct val="0"/>
              </a:spcAft>
            </a:pPr>
            <a:r>
              <a:rPr lang="fa-IR" sz="2000" b="1" dirty="0" smtClean="0">
                <a:solidFill>
                  <a:srgbClr val="000000"/>
                </a:solidFill>
                <a:latin typeface="Mitra" charset="0"/>
                <a:ea typeface="Times New Roman" pitchFamily="18" charset="0"/>
                <a:cs typeface="B Nazanin" pitchFamily="2" charset="-78"/>
              </a:rPr>
              <a:t>در صورتيكه </a:t>
            </a:r>
            <a:r>
              <a:rPr lang="en-US" sz="2000" b="1" dirty="0" smtClean="0">
                <a:solidFill>
                  <a:srgbClr val="000000"/>
                </a:solidFill>
                <a:latin typeface="Calibri" pitchFamily="34" charset="0"/>
                <a:ea typeface="Times New Roman" pitchFamily="18" charset="0"/>
                <a:cs typeface="B Nazanin" pitchFamily="2" charset="-78"/>
              </a:rPr>
              <a:t>J</a:t>
            </a:r>
            <a:r>
              <a:rPr lang="fa-IR" sz="2000" b="1" dirty="0" smtClean="0">
                <a:solidFill>
                  <a:srgbClr val="000000"/>
                </a:solidFill>
                <a:latin typeface="Mitra" charset="0"/>
                <a:ea typeface="Times New Roman" pitchFamily="18" charset="0"/>
                <a:cs typeface="B Nazanin" pitchFamily="2" charset="-78"/>
              </a:rPr>
              <a:t> بزرگتر از10 باشد ، هزينه ها قابل قبول بوده و اگر </a:t>
            </a:r>
            <a:r>
              <a:rPr lang="en-US" sz="2000" b="1" dirty="0" smtClean="0">
                <a:solidFill>
                  <a:srgbClr val="000000"/>
                </a:solidFill>
                <a:latin typeface="Calibri" pitchFamily="34" charset="0"/>
                <a:ea typeface="Times New Roman" pitchFamily="18" charset="0"/>
                <a:cs typeface="B Nazanin" pitchFamily="2" charset="-78"/>
              </a:rPr>
              <a:t>J</a:t>
            </a:r>
            <a:r>
              <a:rPr lang="fa-IR" sz="2000" b="1" dirty="0" smtClean="0">
                <a:solidFill>
                  <a:srgbClr val="000000"/>
                </a:solidFill>
                <a:latin typeface="Mitra" charset="0"/>
                <a:ea typeface="Times New Roman" pitchFamily="18" charset="0"/>
                <a:cs typeface="B Nazanin" pitchFamily="2" charset="-78"/>
              </a:rPr>
              <a:t> كوچكتر از 10 باشد ، غيرقابل قبول خواهند بود.</a:t>
            </a:r>
            <a:endParaRPr lang="en-US" sz="2000" b="1" dirty="0" smtClean="0">
              <a:latin typeface="Arial" pitchFamily="34" charset="0"/>
              <a:cs typeface="B Nazanin"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fa-IR" sz="2400" dirty="0">
              <a:solidFill>
                <a:srgbClr val="000000"/>
              </a:solidFill>
              <a:latin typeface="Mitra"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i="0" u="none" strike="noStrike" cap="none" normalizeH="0" baseline="0" dirty="0" smtClean="0">
                <a:ln>
                  <a:noFill/>
                </a:ln>
                <a:solidFill>
                  <a:srgbClr val="000000"/>
                </a:solidFill>
                <a:effectLst/>
                <a:latin typeface="Mitra" charset="0"/>
                <a:ea typeface="Times New Roman" pitchFamily="18" charset="0"/>
                <a:cs typeface="Arial" pitchFamily="34" charset="0"/>
              </a:rPr>
              <a:t> </a:t>
            </a:r>
            <a:endParaRPr kumimoji="0" lang="en-US"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Mitra" charset="0"/>
                <a:ea typeface="Times New Roman" pitchFamily="18" charset="0"/>
                <a:cs typeface="Arial" pitchFamily="34" charset="0"/>
              </a:rPr>
              <a:t>                         ( </a:t>
            </a: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DC</a:t>
            </a:r>
            <a:r>
              <a:rPr kumimoji="0" lang="fa-IR" sz="2400" b="1" i="0" u="none" strike="noStrike" cap="none" normalizeH="0" baseline="0" dirty="0" smtClean="0">
                <a:ln>
                  <a:noFill/>
                </a:ln>
                <a:solidFill>
                  <a:srgbClr val="000000"/>
                </a:solidFill>
                <a:effectLst/>
                <a:latin typeface="Mitra" charset="0"/>
                <a:ea typeface="Times New Roman" pitchFamily="18" charset="0"/>
                <a:cs typeface="Arial" pitchFamily="34" charset="0"/>
              </a:rPr>
              <a:t> * </a:t>
            </a: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CF</a:t>
            </a:r>
            <a:r>
              <a:rPr kumimoji="0" lang="fa-IR" sz="2400" b="1" i="0" u="none" strike="noStrike" cap="none" normalizeH="0" baseline="0" dirty="0" smtClean="0">
                <a:ln>
                  <a:noFill/>
                </a:ln>
                <a:solidFill>
                  <a:srgbClr val="000000"/>
                </a:solidFill>
                <a:effectLst/>
                <a:latin typeface="Mitra" charset="0"/>
                <a:ea typeface="Times New Roman" pitchFamily="18" charset="0"/>
                <a:cs typeface="Arial" pitchFamily="34" charset="0"/>
              </a:rPr>
              <a:t> )</a:t>
            </a:r>
            <a:r>
              <a:rPr kumimoji="0" lang="en-US" sz="2400" b="1" i="0" u="none" strike="noStrike" cap="none" normalizeH="0" baseline="0" dirty="0" smtClean="0">
                <a:ln>
                  <a:noFill/>
                </a:ln>
                <a:solidFill>
                  <a:srgbClr val="000000"/>
                </a:solidFill>
                <a:effectLst/>
                <a:latin typeface="Mitra" charset="0"/>
                <a:ea typeface="Times New Roman" pitchFamily="18" charset="0"/>
                <a:cs typeface="Arial" pitchFamily="34" charset="0"/>
              </a:rPr>
              <a:t>RN/ </a:t>
            </a:r>
            <a:r>
              <a:rPr kumimoji="0" lang="fa-IR" sz="2400" b="1" i="0" u="none" strike="noStrike" cap="none" normalizeH="0" baseline="0" dirty="0" smtClean="0">
                <a:ln>
                  <a:noFill/>
                </a:ln>
                <a:solidFill>
                  <a:srgbClr val="000000"/>
                </a:solidFill>
                <a:effectLst/>
                <a:latin typeface="Mitra" charset="0"/>
                <a:ea typeface="Times New Roman" pitchFamily="18" charset="0"/>
                <a:cs typeface="Arial" pitchFamily="34" charset="0"/>
              </a:rPr>
              <a:t>= </a:t>
            </a: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J</a:t>
            </a:r>
            <a:r>
              <a:rPr kumimoji="0" lang="fa-IR" sz="24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میزان هزینه قابل قبول</a:t>
            </a:r>
          </a:p>
          <a:p>
            <a:pPr marL="0" marR="0" lvl="0" indent="0" algn="justLow" defTabSz="914400" rtl="1" eaLnBrk="0" fontAlgn="base" latinLnBrk="0" hangingPunct="0">
              <a:lnSpc>
                <a:spcPct val="100000"/>
              </a:lnSpc>
              <a:spcBef>
                <a:spcPct val="0"/>
              </a:spcBef>
              <a:spcAft>
                <a:spcPct val="0"/>
              </a:spcAft>
              <a:buClrTx/>
              <a:buSzTx/>
              <a:buFontTx/>
              <a:buNone/>
              <a:tabLst/>
            </a:pPr>
            <a:r>
              <a:rPr lang="fa-IR" sz="2400" b="1" dirty="0" smtClean="0">
                <a:solidFill>
                  <a:srgbClr val="000000"/>
                </a:solidFill>
                <a:latin typeface="Calibri" pitchFamily="34" charset="0"/>
                <a:ea typeface="Times New Roman" pitchFamily="18" charset="0"/>
                <a:cs typeface="Arial" pitchFamily="34" charset="0"/>
              </a:rPr>
              <a:t>  </a:t>
            </a:r>
          </a:p>
          <a:p>
            <a:pPr lvl="0" algn="justLow" eaLnBrk="0" fontAlgn="base" hangingPunct="0">
              <a:spcBef>
                <a:spcPct val="0"/>
              </a:spcBef>
              <a:spcAft>
                <a:spcPct val="0"/>
              </a:spcAft>
            </a:pPr>
            <a:r>
              <a:rPr lang="fa-IR" sz="2400" b="1" dirty="0" smtClean="0">
                <a:solidFill>
                  <a:srgbClr val="000000"/>
                </a:solidFill>
                <a:latin typeface="Calibri" pitchFamily="34" charset="0"/>
                <a:ea typeface="Times New Roman" pitchFamily="18" charset="0"/>
                <a:cs typeface="Arial" pitchFamily="34" charset="0"/>
              </a:rPr>
              <a:t>           </a:t>
            </a:r>
            <a:r>
              <a:rPr lang="en-US" sz="2400" b="1" dirty="0" smtClean="0">
                <a:solidFill>
                  <a:srgbClr val="000000"/>
                </a:solidFill>
                <a:latin typeface="Calibri" pitchFamily="34" charset="0"/>
                <a:ea typeface="Times New Roman" pitchFamily="18" charset="0"/>
                <a:cs typeface="Arial" pitchFamily="34" charset="0"/>
              </a:rPr>
              <a:t>RN                   </a:t>
            </a:r>
            <a:r>
              <a:rPr lang="fa-IR" sz="2400" b="1" dirty="0" smtClean="0">
                <a:solidFill>
                  <a:srgbClr val="000000"/>
                </a:solidFill>
                <a:latin typeface="Mitra" charset="0"/>
                <a:ea typeface="Times New Roman" pitchFamily="18" charset="0"/>
                <a:cs typeface="Arial" pitchFamily="34" charset="0"/>
              </a:rPr>
              <a:t> : نرخ ریسک</a:t>
            </a:r>
            <a:endParaRPr lang="fa-IR" sz="2400" dirty="0">
              <a:solidFill>
                <a:srgbClr val="000000"/>
              </a:solidFill>
              <a:latin typeface="Calibri"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CF            </a:t>
            </a:r>
            <a:r>
              <a:rPr kumimoji="0" lang="fa-IR" sz="2400" b="1" i="0" u="none" strike="noStrike" cap="none" normalizeH="0" baseline="0" dirty="0" smtClean="0">
                <a:ln>
                  <a:noFill/>
                </a:ln>
                <a:solidFill>
                  <a:srgbClr val="000000"/>
                </a:solidFill>
                <a:effectLst/>
                <a:latin typeface="Mitra" charset="0"/>
                <a:ea typeface="Times New Roman" pitchFamily="18" charset="0"/>
                <a:cs typeface="Arial" pitchFamily="34" charset="0"/>
              </a:rPr>
              <a:t> : فاكتور هزينه             </a:t>
            </a: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DC</a:t>
            </a:r>
            <a:r>
              <a:rPr kumimoji="0" lang="fa-IR" sz="2400" b="1" i="0" u="none" strike="noStrike" cap="none" normalizeH="0" baseline="0" dirty="0" smtClean="0">
                <a:ln>
                  <a:noFill/>
                </a:ln>
                <a:solidFill>
                  <a:srgbClr val="000000"/>
                </a:solidFill>
                <a:effectLst/>
                <a:latin typeface="Mitra" charset="0"/>
                <a:ea typeface="Times New Roman" pitchFamily="18" charset="0"/>
                <a:cs typeface="Arial" pitchFamily="34" charset="0"/>
              </a:rPr>
              <a:t> : درجه تصحيح</a:t>
            </a:r>
            <a:endParaRPr kumimoji="0" lang="fa-I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970A682-5EE7-4A4A-B995-91500CEAFF50}" type="slidenum">
              <a:rPr lang="fa-IR" smtClean="0"/>
              <a:pPr/>
              <a:t>7</a:t>
            </a:fld>
            <a:endParaRPr lang="fa-IR"/>
          </a:p>
        </p:txBody>
      </p:sp>
      <p:cxnSp>
        <p:nvCxnSpPr>
          <p:cNvPr id="5" name="Straight Arrow Connector 4"/>
          <p:cNvCxnSpPr/>
          <p:nvPr/>
        </p:nvCxnSpPr>
        <p:spPr>
          <a:xfrm>
            <a:off x="3857620" y="3641726"/>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71538" y="2167128"/>
          <a:ext cx="6858048" cy="3123192"/>
        </p:xfrm>
        <a:graphic>
          <a:graphicData uri="http://schemas.openxmlformats.org/drawingml/2006/table">
            <a:tbl>
              <a:tblPr rtl="1"/>
              <a:tblGrid>
                <a:gridCol w="589433"/>
                <a:gridCol w="6268615"/>
              </a:tblGrid>
              <a:tr h="346584">
                <a:tc gridSpan="2">
                  <a:txBody>
                    <a:bodyPr/>
                    <a:lstStyle/>
                    <a:p>
                      <a:pPr algn="ctr" rtl="1">
                        <a:lnSpc>
                          <a:spcPct val="115000"/>
                        </a:lnSpc>
                        <a:spcAft>
                          <a:spcPts val="0"/>
                        </a:spcAft>
                      </a:pPr>
                      <a:r>
                        <a:rPr lang="fa-IR" sz="1600" b="1" dirty="0">
                          <a:solidFill>
                            <a:srgbClr val="FFFFFF"/>
                          </a:solidFill>
                          <a:latin typeface="Mitra"/>
                          <a:ea typeface="Times New Roman"/>
                          <a:cs typeface="B Nazanin" pitchFamily="2" charset="-78"/>
                        </a:rPr>
                        <a:t>فاكتور هزينه </a:t>
                      </a:r>
                      <a:r>
                        <a:rPr lang="en-US" sz="1600" b="1" dirty="0">
                          <a:solidFill>
                            <a:srgbClr val="FFFFFF"/>
                          </a:solidFill>
                          <a:latin typeface="Times New Roman"/>
                          <a:ea typeface="Times New Roman"/>
                          <a:cs typeface="B Nazanin" pitchFamily="2" charset="-78"/>
                        </a:rPr>
                        <a:t>CF</a:t>
                      </a:r>
                      <a:r>
                        <a:rPr lang="fa-IR" sz="1600" b="1" dirty="0">
                          <a:solidFill>
                            <a:srgbClr val="FFFFFF"/>
                          </a:solidFill>
                          <a:latin typeface="Mitra"/>
                          <a:ea typeface="Times New Roman"/>
                          <a:cs typeface="B Nazanin" pitchFamily="2" charset="-78"/>
                        </a:rPr>
                        <a:t> (هزينه تخميني براي فعاليتهاي تصحيحي $ )</a:t>
                      </a:r>
                      <a:endParaRPr lang="en-US" sz="1100" b="1" dirty="0">
                        <a:latin typeface="Calibri"/>
                        <a:ea typeface="Calibri"/>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hMerge="1">
                  <a:txBody>
                    <a:bodyPr/>
                    <a:lstStyle/>
                    <a:p>
                      <a:pPr rtl="1"/>
                      <a:endParaRPr lang="fa-IR"/>
                    </a:p>
                  </a:txBody>
                  <a:tcPr/>
                </a:tc>
              </a:tr>
              <a:tr h="346584">
                <a:tc>
                  <a:txBody>
                    <a:bodyPr/>
                    <a:lstStyle/>
                    <a:p>
                      <a:pPr algn="ctr" rtl="1">
                        <a:lnSpc>
                          <a:spcPct val="115000"/>
                        </a:lnSpc>
                        <a:spcAft>
                          <a:spcPts val="0"/>
                        </a:spcAft>
                      </a:pPr>
                      <a:r>
                        <a:rPr lang="fa-IR" sz="2000" b="1" dirty="0">
                          <a:solidFill>
                            <a:srgbClr val="FF0000"/>
                          </a:solidFill>
                          <a:latin typeface="Mitra"/>
                          <a:ea typeface="Times New Roman"/>
                          <a:cs typeface="Times New Roman"/>
                        </a:rPr>
                        <a:t>نرخ</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solidFill>
                            <a:srgbClr val="FF0000"/>
                          </a:solidFill>
                          <a:latin typeface="Mitra"/>
                          <a:ea typeface="Times New Roman"/>
                          <a:cs typeface="Times New Roman"/>
                        </a:rPr>
                        <a:t>طبقه بندي</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algn="ctr" rtl="1">
                        <a:lnSpc>
                          <a:spcPct val="115000"/>
                        </a:lnSpc>
                        <a:spcAft>
                          <a:spcPts val="0"/>
                        </a:spcAft>
                      </a:pPr>
                      <a:r>
                        <a:rPr lang="fa-IR" sz="1600" b="1">
                          <a:solidFill>
                            <a:srgbClr val="000000"/>
                          </a:solidFill>
                          <a:latin typeface="Mitra"/>
                          <a:ea typeface="Times New Roman"/>
                          <a:cs typeface="Times New Roman"/>
                        </a:rPr>
                        <a:t>10</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بيشتر از </a:t>
                      </a:r>
                      <a:r>
                        <a:rPr lang="fa-IR" sz="1400" b="1" dirty="0" smtClean="0">
                          <a:solidFill>
                            <a:srgbClr val="000000"/>
                          </a:solidFill>
                          <a:latin typeface="Mitra"/>
                          <a:ea typeface="Times New Roman"/>
                          <a:cs typeface="Times New Roman"/>
                        </a:rPr>
                        <a:t>50000 </a:t>
                      </a:r>
                      <a:r>
                        <a:rPr lang="fa-IR" sz="1400" b="1" dirty="0">
                          <a:solidFill>
                            <a:srgbClr val="000000"/>
                          </a:solidFill>
                          <a:latin typeface="Mitra"/>
                          <a:ea typeface="Times New Roman"/>
                          <a:cs typeface="Times New Roman"/>
                        </a:rPr>
                        <a:t>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algn="ctr" rtl="1">
                        <a:lnSpc>
                          <a:spcPct val="115000"/>
                        </a:lnSpc>
                        <a:spcAft>
                          <a:spcPts val="0"/>
                        </a:spcAft>
                      </a:pPr>
                      <a:r>
                        <a:rPr lang="fa-IR" sz="1600" b="1">
                          <a:solidFill>
                            <a:srgbClr val="000000"/>
                          </a:solidFill>
                          <a:latin typeface="Mitra"/>
                          <a:ea typeface="Times New Roman"/>
                          <a:cs typeface="Times New Roman"/>
                        </a:rPr>
                        <a:t>6</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solidFill>
                            <a:srgbClr val="000000"/>
                          </a:solidFill>
                          <a:latin typeface="Mitra"/>
                          <a:ea typeface="Times New Roman"/>
                          <a:cs typeface="Times New Roman"/>
                        </a:rPr>
                        <a:t>50000 </a:t>
                      </a:r>
                      <a:r>
                        <a:rPr lang="fa-IR" sz="1400" b="1" dirty="0">
                          <a:solidFill>
                            <a:srgbClr val="000000"/>
                          </a:solidFill>
                          <a:latin typeface="Mitra"/>
                          <a:ea typeface="Times New Roman"/>
                          <a:cs typeface="Times New Roman"/>
                        </a:rPr>
                        <a:t>– </a:t>
                      </a:r>
                      <a:r>
                        <a:rPr lang="fa-IR" sz="1400" b="1" dirty="0" smtClean="0">
                          <a:solidFill>
                            <a:srgbClr val="000000"/>
                          </a:solidFill>
                          <a:latin typeface="Mitra"/>
                          <a:ea typeface="Times New Roman"/>
                          <a:cs typeface="Times New Roman"/>
                        </a:rPr>
                        <a:t>25000 </a:t>
                      </a:r>
                      <a:r>
                        <a:rPr lang="fa-IR" sz="1400" b="1" dirty="0">
                          <a:solidFill>
                            <a:srgbClr val="000000"/>
                          </a:solidFill>
                          <a:latin typeface="Mitra"/>
                          <a:ea typeface="Times New Roman"/>
                          <a:cs typeface="Times New Roman"/>
                        </a:rPr>
                        <a:t>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algn="ctr" rtl="1">
                        <a:lnSpc>
                          <a:spcPct val="115000"/>
                        </a:lnSpc>
                        <a:spcAft>
                          <a:spcPts val="0"/>
                        </a:spcAft>
                      </a:pPr>
                      <a:r>
                        <a:rPr lang="fa-IR" sz="1600" b="1">
                          <a:solidFill>
                            <a:srgbClr val="000000"/>
                          </a:solidFill>
                          <a:latin typeface="Mitra"/>
                          <a:ea typeface="Times New Roman"/>
                          <a:cs typeface="Times New Roman"/>
                        </a:rPr>
                        <a:t>4</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solidFill>
                            <a:srgbClr val="000000"/>
                          </a:solidFill>
                          <a:latin typeface="Mitra"/>
                          <a:ea typeface="Times New Roman"/>
                          <a:cs typeface="Times New Roman"/>
                        </a:rPr>
                        <a:t>25000 </a:t>
                      </a:r>
                      <a:r>
                        <a:rPr lang="fa-IR" sz="1400" b="1" dirty="0">
                          <a:solidFill>
                            <a:srgbClr val="000000"/>
                          </a:solidFill>
                          <a:latin typeface="Mitra"/>
                          <a:ea typeface="Times New Roman"/>
                          <a:cs typeface="Times New Roman"/>
                        </a:rPr>
                        <a:t>– </a:t>
                      </a:r>
                      <a:r>
                        <a:rPr lang="fa-IR" sz="1400" b="1" dirty="0" smtClean="0">
                          <a:solidFill>
                            <a:srgbClr val="000000"/>
                          </a:solidFill>
                          <a:latin typeface="Mitra"/>
                          <a:ea typeface="Times New Roman"/>
                          <a:cs typeface="Times New Roman"/>
                        </a:rPr>
                        <a:t>10000 </a:t>
                      </a:r>
                      <a:r>
                        <a:rPr lang="fa-IR" sz="1400" b="1" dirty="0">
                          <a:solidFill>
                            <a:srgbClr val="000000"/>
                          </a:solidFill>
                          <a:latin typeface="Mitra"/>
                          <a:ea typeface="Times New Roman"/>
                          <a:cs typeface="Times New Roman"/>
                        </a:rPr>
                        <a:t>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algn="ctr" rtl="1">
                        <a:lnSpc>
                          <a:spcPct val="115000"/>
                        </a:lnSpc>
                        <a:spcAft>
                          <a:spcPts val="0"/>
                        </a:spcAft>
                      </a:pPr>
                      <a:r>
                        <a:rPr lang="fa-IR" sz="1600" b="1">
                          <a:solidFill>
                            <a:srgbClr val="000000"/>
                          </a:solidFill>
                          <a:latin typeface="Mitra"/>
                          <a:ea typeface="Times New Roman"/>
                          <a:cs typeface="Times New Roman"/>
                        </a:rPr>
                        <a:t>3</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solidFill>
                            <a:srgbClr val="000000"/>
                          </a:solidFill>
                          <a:latin typeface="Mitra"/>
                          <a:ea typeface="Times New Roman"/>
                          <a:cs typeface="Times New Roman"/>
                        </a:rPr>
                        <a:t>10000 </a:t>
                      </a:r>
                      <a:r>
                        <a:rPr lang="fa-IR" sz="1400" b="1" dirty="0">
                          <a:solidFill>
                            <a:srgbClr val="000000"/>
                          </a:solidFill>
                          <a:latin typeface="Mitra"/>
                          <a:ea typeface="Times New Roman"/>
                          <a:cs typeface="Times New Roman"/>
                        </a:rPr>
                        <a:t>– 1000 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algn="ctr" rtl="1">
                        <a:lnSpc>
                          <a:spcPct val="115000"/>
                        </a:lnSpc>
                        <a:spcAft>
                          <a:spcPts val="0"/>
                        </a:spcAft>
                      </a:pPr>
                      <a:r>
                        <a:rPr lang="fa-IR" sz="1600" b="1">
                          <a:solidFill>
                            <a:srgbClr val="000000"/>
                          </a:solidFill>
                          <a:latin typeface="Mitra"/>
                          <a:ea typeface="Times New Roman"/>
                          <a:cs typeface="Times New Roman"/>
                        </a:rPr>
                        <a:t>2</a:t>
                      </a:r>
                      <a:endParaRPr lang="en-US" sz="11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1000 – 100 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algn="ctr" rtl="1">
                        <a:lnSpc>
                          <a:spcPct val="115000"/>
                        </a:lnSpc>
                        <a:spcAft>
                          <a:spcPts val="0"/>
                        </a:spcAft>
                      </a:pPr>
                      <a:r>
                        <a:rPr lang="fa-IR" sz="1600" b="1" dirty="0">
                          <a:solidFill>
                            <a:srgbClr val="000000"/>
                          </a:solidFill>
                          <a:latin typeface="Mitra"/>
                          <a:ea typeface="Times New Roman"/>
                          <a:cs typeface="Times New Roman"/>
                        </a:rPr>
                        <a:t>1</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100 – 25 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84">
                <a:tc>
                  <a:txBody>
                    <a:bodyPr/>
                    <a:lstStyle/>
                    <a:p>
                      <a:pPr marL="0" algn="ctr" rtl="1" eaLnBrk="1" latinLnBrk="0" hangingPunct="1">
                        <a:lnSpc>
                          <a:spcPct val="115000"/>
                        </a:lnSpc>
                        <a:spcAft>
                          <a:spcPts val="0"/>
                        </a:spcAft>
                      </a:pPr>
                      <a:r>
                        <a:rPr kumimoji="0" lang="fa-IR" sz="1600" b="1" kern="1200" dirty="0" smtClean="0">
                          <a:solidFill>
                            <a:srgbClr val="000000"/>
                          </a:solidFill>
                          <a:latin typeface="Mitra"/>
                          <a:ea typeface="Times New Roman"/>
                          <a:cs typeface="Times New Roman"/>
                        </a:rPr>
                        <a:t>0.5</a:t>
                      </a:r>
                      <a:endParaRPr kumimoji="0" lang="en-US" sz="1600" b="1" kern="1200" dirty="0">
                        <a:solidFill>
                          <a:srgbClr val="000000"/>
                        </a:solidFill>
                        <a:latin typeface="Mitr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زير 25 دلار</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385" name="Rectangle 1"/>
          <p:cNvSpPr>
            <a:spLocks noChangeArrowheads="1"/>
          </p:cNvSpPr>
          <p:nvPr/>
        </p:nvSpPr>
        <p:spPr bwMode="auto">
          <a:xfrm>
            <a:off x="714348" y="638427"/>
            <a:ext cx="778674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000000"/>
                </a:solidFill>
                <a:effectLst/>
                <a:latin typeface="Mitra" charset="0"/>
                <a:ea typeface="Times New Roman" pitchFamily="18" charset="0"/>
                <a:cs typeface="B Nazanin" pitchFamily="2" charset="-78"/>
              </a:rPr>
              <a:t>مقادير عددي فاكتور هزينه و درجه تصحيح از جدول شماره ( 3 ) بدست مي آيند:</a:t>
            </a:r>
            <a:endParaRPr kumimoji="0" lang="en-US" sz="20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000000"/>
                </a:solidFill>
                <a:effectLst/>
                <a:latin typeface="Mitra" charset="0"/>
                <a:ea typeface="Times New Roman" pitchFamily="18" charset="0"/>
                <a:cs typeface="B Nazanin" pitchFamily="2" charset="-78"/>
              </a:rPr>
              <a:t> </a:t>
            </a:r>
            <a:endParaRPr kumimoji="0" lang="en-US" sz="20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000000"/>
                </a:solidFill>
                <a:effectLst/>
                <a:latin typeface="Mitra" charset="0"/>
                <a:ea typeface="Times New Roman" pitchFamily="18" charset="0"/>
                <a:cs typeface="B Nazanin" pitchFamily="2" charset="-78"/>
              </a:rPr>
              <a:t>جدول شماره 3- نرخ فاكتور هزينه و درجه تصحيح</a:t>
            </a:r>
            <a:endParaRPr kumimoji="0" lang="en-US" sz="20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000000"/>
                </a:solidFill>
                <a:effectLst/>
                <a:latin typeface="Mitra" charset="0"/>
                <a:ea typeface="Times New Roman" pitchFamily="18" charset="0"/>
                <a:cs typeface="B Nazanin" pitchFamily="2" charset="-78"/>
              </a:rPr>
              <a:t> </a:t>
            </a:r>
            <a:endParaRPr kumimoji="0" lang="fa-IR" sz="2000" b="1" i="0" u="none" strike="noStrike" cap="none" normalizeH="0" baseline="0" dirty="0" smtClean="0">
              <a:ln>
                <a:noFill/>
              </a:ln>
              <a:solidFill>
                <a:schemeClr val="tx1"/>
              </a:solidFill>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A970A682-5EE7-4A4A-B995-91500CEAFF50}" type="slidenum">
              <a:rPr lang="fa-IR" smtClean="0"/>
              <a:pPr/>
              <a:t>8</a:t>
            </a:fld>
            <a:endParaRPr lang="fa-I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928662" y="1000108"/>
          <a:ext cx="7286676" cy="3143273"/>
        </p:xfrm>
        <a:graphic>
          <a:graphicData uri="http://schemas.openxmlformats.org/drawingml/2006/table">
            <a:tbl>
              <a:tblPr rtl="1"/>
              <a:tblGrid>
                <a:gridCol w="626273"/>
                <a:gridCol w="6660403"/>
              </a:tblGrid>
              <a:tr h="449039">
                <a:tc gridSpan="2">
                  <a:txBody>
                    <a:bodyPr/>
                    <a:lstStyle/>
                    <a:p>
                      <a:pPr algn="ctr" rtl="1">
                        <a:lnSpc>
                          <a:spcPct val="115000"/>
                        </a:lnSpc>
                        <a:spcAft>
                          <a:spcPts val="0"/>
                        </a:spcAft>
                      </a:pPr>
                      <a:r>
                        <a:rPr lang="fa-IR" sz="1800" b="1" dirty="0">
                          <a:solidFill>
                            <a:srgbClr val="FFFFFF"/>
                          </a:solidFill>
                          <a:latin typeface="Mitra"/>
                          <a:ea typeface="Times New Roman"/>
                          <a:cs typeface="Times New Roman"/>
                        </a:rPr>
                        <a:t>درجه تصحيح </a:t>
                      </a:r>
                      <a:r>
                        <a:rPr lang="en-US" sz="1800" b="1" dirty="0">
                          <a:solidFill>
                            <a:srgbClr val="FFFFFF"/>
                          </a:solidFill>
                          <a:latin typeface="Times New Roman"/>
                          <a:ea typeface="Times New Roman"/>
                          <a:cs typeface="Mitra"/>
                        </a:rPr>
                        <a:t>DC</a:t>
                      </a:r>
                      <a:r>
                        <a:rPr lang="fa-IR" sz="1800" b="1" dirty="0">
                          <a:solidFill>
                            <a:srgbClr val="FFFFFF"/>
                          </a:solidFill>
                          <a:latin typeface="Mitra"/>
                          <a:ea typeface="Times New Roman"/>
                          <a:cs typeface="Times New Roman"/>
                        </a:rPr>
                        <a:t> ( درجه اي از خطر كه كاهش مي يابد )</a:t>
                      </a:r>
                      <a:endParaRPr lang="en-US" sz="18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hMerge="1">
                  <a:txBody>
                    <a:bodyPr/>
                    <a:lstStyle/>
                    <a:p>
                      <a:pPr rtl="1"/>
                      <a:endParaRPr lang="fa-IR"/>
                    </a:p>
                  </a:txBody>
                  <a:tcPr/>
                </a:tc>
              </a:tr>
              <a:tr h="449039">
                <a:tc>
                  <a:txBody>
                    <a:bodyPr/>
                    <a:lstStyle/>
                    <a:p>
                      <a:pPr algn="ctr" rtl="1">
                        <a:lnSpc>
                          <a:spcPct val="115000"/>
                        </a:lnSpc>
                        <a:spcAft>
                          <a:spcPts val="0"/>
                        </a:spcAft>
                      </a:pPr>
                      <a:r>
                        <a:rPr lang="fa-IR" sz="2000" b="1" dirty="0">
                          <a:solidFill>
                            <a:srgbClr val="FF0000"/>
                          </a:solidFill>
                          <a:latin typeface="Mitra"/>
                          <a:ea typeface="Times New Roman"/>
                          <a:cs typeface="Times New Roman"/>
                        </a:rPr>
                        <a:t>نرخ</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solidFill>
                            <a:srgbClr val="FF0000"/>
                          </a:solidFill>
                          <a:latin typeface="Mitra"/>
                          <a:ea typeface="Times New Roman"/>
                          <a:cs typeface="Times New Roman"/>
                        </a:rPr>
                        <a:t>طبقه بندي</a:t>
                      </a:r>
                      <a:endParaRPr lang="en-US" sz="2000" b="1" dirty="0">
                        <a:solidFill>
                          <a:srgbClr val="FF0000"/>
                        </a:solidFill>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039">
                <a:tc>
                  <a:txBody>
                    <a:bodyPr/>
                    <a:lstStyle/>
                    <a:p>
                      <a:pPr algn="ctr" rtl="1">
                        <a:lnSpc>
                          <a:spcPct val="115000"/>
                        </a:lnSpc>
                        <a:spcAft>
                          <a:spcPts val="0"/>
                        </a:spcAft>
                      </a:pPr>
                      <a:r>
                        <a:rPr lang="fa-IR" sz="1600" b="1" dirty="0">
                          <a:solidFill>
                            <a:srgbClr val="000000"/>
                          </a:solidFill>
                          <a:latin typeface="Mitra"/>
                          <a:ea typeface="Times New Roman"/>
                          <a:cs typeface="Times New Roman"/>
                        </a:rPr>
                        <a:t>1</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خطر كاملاً حذف مي شود ( 100 درصد )</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039">
                <a:tc>
                  <a:txBody>
                    <a:bodyPr/>
                    <a:lstStyle/>
                    <a:p>
                      <a:pPr algn="ctr" rtl="1">
                        <a:lnSpc>
                          <a:spcPct val="115000"/>
                        </a:lnSpc>
                        <a:spcAft>
                          <a:spcPts val="0"/>
                        </a:spcAft>
                      </a:pPr>
                      <a:r>
                        <a:rPr lang="fa-IR" sz="1600" b="1" dirty="0">
                          <a:solidFill>
                            <a:srgbClr val="000000"/>
                          </a:solidFill>
                          <a:latin typeface="Mitra"/>
                          <a:ea typeface="Times New Roman"/>
                          <a:cs typeface="Times New Roman"/>
                        </a:rPr>
                        <a:t>2</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حداقل 75 درصد خطر حذف مي شود</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039">
                <a:tc>
                  <a:txBody>
                    <a:bodyPr/>
                    <a:lstStyle/>
                    <a:p>
                      <a:pPr algn="ctr" rtl="1">
                        <a:lnSpc>
                          <a:spcPct val="115000"/>
                        </a:lnSpc>
                        <a:spcAft>
                          <a:spcPts val="0"/>
                        </a:spcAft>
                      </a:pPr>
                      <a:r>
                        <a:rPr lang="fa-IR" sz="1600" b="1" dirty="0">
                          <a:solidFill>
                            <a:srgbClr val="000000"/>
                          </a:solidFill>
                          <a:latin typeface="Mitra"/>
                          <a:ea typeface="Times New Roman"/>
                          <a:cs typeface="Times New Roman"/>
                        </a:rPr>
                        <a:t>3</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75 تا 50 درصد خطر حذف مي شود</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039">
                <a:tc>
                  <a:txBody>
                    <a:bodyPr/>
                    <a:lstStyle/>
                    <a:p>
                      <a:pPr algn="ctr" rtl="1">
                        <a:lnSpc>
                          <a:spcPct val="115000"/>
                        </a:lnSpc>
                        <a:spcAft>
                          <a:spcPts val="0"/>
                        </a:spcAft>
                      </a:pPr>
                      <a:r>
                        <a:rPr lang="fa-IR" sz="1600" b="1" dirty="0">
                          <a:solidFill>
                            <a:srgbClr val="000000"/>
                          </a:solidFill>
                          <a:latin typeface="Mitra"/>
                          <a:ea typeface="Times New Roman"/>
                          <a:cs typeface="Times New Roman"/>
                        </a:rPr>
                        <a:t>4</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50 تا 25 درصد خطر حذف مي شود</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039">
                <a:tc>
                  <a:txBody>
                    <a:bodyPr/>
                    <a:lstStyle/>
                    <a:p>
                      <a:pPr algn="ctr" rtl="1">
                        <a:lnSpc>
                          <a:spcPct val="115000"/>
                        </a:lnSpc>
                        <a:spcAft>
                          <a:spcPts val="0"/>
                        </a:spcAft>
                      </a:pPr>
                      <a:r>
                        <a:rPr lang="fa-IR" sz="1600" b="1" dirty="0">
                          <a:solidFill>
                            <a:srgbClr val="000000"/>
                          </a:solidFill>
                          <a:latin typeface="Mitra"/>
                          <a:ea typeface="Times New Roman"/>
                          <a:cs typeface="Times New Roman"/>
                        </a:rPr>
                        <a:t>6</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solidFill>
                            <a:srgbClr val="000000"/>
                          </a:solidFill>
                          <a:latin typeface="Mitra"/>
                          <a:ea typeface="Times New Roman"/>
                          <a:cs typeface="Times New Roman"/>
                        </a:rPr>
                        <a:t>كمتر از 25 درصد خطر حذف مي شود</a:t>
                      </a:r>
                      <a:endParaRPr lang="en-US" sz="11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970A682-5EE7-4A4A-B995-91500CEAFF50}" type="slidenum">
              <a:rPr lang="fa-IR" smtClean="0"/>
              <a:pPr/>
              <a:t>9</a:t>
            </a:fld>
            <a:endParaRPr lang="fa-I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295</TotalTime>
  <Words>2347</Words>
  <Application>Microsoft Office PowerPoint</Application>
  <PresentationFormat>On-screen Show (4:3)</PresentationFormat>
  <Paragraphs>404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Verve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PARANDCO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DANA</cp:lastModifiedBy>
  <cp:revision>32</cp:revision>
  <dcterms:created xsi:type="dcterms:W3CDTF">2012-05-06T19:25:00Z</dcterms:created>
  <dcterms:modified xsi:type="dcterms:W3CDTF">2012-05-24T05:28:04Z</dcterms:modified>
</cp:coreProperties>
</file>