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96" r:id="rId1"/>
  </p:sldMasterIdLst>
  <p:notesMasterIdLst>
    <p:notesMasterId r:id="rId41"/>
  </p:notesMasterIdLst>
  <p:sldIdLst>
    <p:sldId id="320" r:id="rId2"/>
    <p:sldId id="308" r:id="rId3"/>
    <p:sldId id="299" r:id="rId4"/>
    <p:sldId id="304" r:id="rId5"/>
    <p:sldId id="321" r:id="rId6"/>
    <p:sldId id="323" r:id="rId7"/>
    <p:sldId id="327" r:id="rId8"/>
    <p:sldId id="354" r:id="rId9"/>
    <p:sldId id="310" r:id="rId10"/>
    <p:sldId id="355" r:id="rId11"/>
    <p:sldId id="325" r:id="rId12"/>
    <p:sldId id="329" r:id="rId13"/>
    <p:sldId id="326" r:id="rId14"/>
    <p:sldId id="262" r:id="rId15"/>
    <p:sldId id="333" r:id="rId16"/>
    <p:sldId id="334" r:id="rId17"/>
    <p:sldId id="338" r:id="rId18"/>
    <p:sldId id="356" r:id="rId19"/>
    <p:sldId id="266" r:id="rId20"/>
    <p:sldId id="269" r:id="rId21"/>
    <p:sldId id="293" r:id="rId22"/>
    <p:sldId id="340" r:id="rId23"/>
    <p:sldId id="357" r:id="rId24"/>
    <p:sldId id="358" r:id="rId25"/>
    <p:sldId id="359" r:id="rId26"/>
    <p:sldId id="360" r:id="rId27"/>
    <p:sldId id="361" r:id="rId28"/>
    <p:sldId id="347" r:id="rId29"/>
    <p:sldId id="351" r:id="rId30"/>
    <p:sldId id="348" r:id="rId31"/>
    <p:sldId id="286" r:id="rId32"/>
    <p:sldId id="346" r:id="rId33"/>
    <p:sldId id="271" r:id="rId34"/>
    <p:sldId id="342" r:id="rId35"/>
    <p:sldId id="345" r:id="rId36"/>
    <p:sldId id="297" r:id="rId37"/>
    <p:sldId id="349" r:id="rId38"/>
    <p:sldId id="300" r:id="rId39"/>
    <p:sldId id="319" r:id="rId4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412" autoAdjust="0"/>
    <p:restoredTop sz="94671" autoAdjust="0"/>
  </p:normalViewPr>
  <p:slideViewPr>
    <p:cSldViewPr>
      <p:cViewPr varScale="1">
        <p:scale>
          <a:sx n="70" d="100"/>
          <a:sy n="70" d="100"/>
        </p:scale>
        <p:origin x="159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5A1DDC-ACB3-4955-903C-87CFD442F0CF}" type="datetimeFigureOut">
              <a:rPr lang="en-US" smtClean="0"/>
              <a:t>12/18/2016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233AFC-1567-4B36-B8C7-E18E87A5DCC7}" type="slidenum">
              <a:rPr lang="en-US" smtClean="0"/>
              <a:t>‹#›</a:t>
            </a:fld>
            <a:endParaRPr lang="en-US"/>
          </a:p>
        </p:txBody>
      </p:sp>
    </p:spTree>
    <p:extLst>
      <p:ext uri="{BB962C8B-B14F-4D97-AF65-F5344CB8AC3E}">
        <p14:creationId xmlns:p14="http://schemas.microsoft.com/office/powerpoint/2010/main" val="3353362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233AFC-1567-4B36-B8C7-E18E87A5DCC7}" type="slidenum">
              <a:rPr lang="en-US" smtClean="0"/>
              <a:t>2</a:t>
            </a:fld>
            <a:endParaRPr lang="en-US"/>
          </a:p>
        </p:txBody>
      </p:sp>
    </p:spTree>
    <p:extLst>
      <p:ext uri="{BB962C8B-B14F-4D97-AF65-F5344CB8AC3E}">
        <p14:creationId xmlns:p14="http://schemas.microsoft.com/office/powerpoint/2010/main" val="3186594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2FBDB57-0F03-4E40-83E8-CF09818BFE5E}" type="datetime8">
              <a:rPr lang="fa-IR" smtClean="0"/>
              <a:t>18 دسامبر 16</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8B7C5C68-B9F6-4B2F-BC89-DC9A4F7D353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D48D69-A979-475C-AFB7-635FE60B4379}" type="datetime8">
              <a:rPr lang="fa-IR" smtClean="0"/>
              <a:t>18 دسامبر 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7C5C68-B9F6-4B2F-BC89-DC9A4F7D353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269F39-452E-442A-9044-4F1C5347796A}" type="datetime8">
              <a:rPr lang="fa-IR" smtClean="0"/>
              <a:t>18 دسامبر 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7C5C68-B9F6-4B2F-BC89-DC9A4F7D353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D096B9-9159-453E-A5D3-3AE46450F324}" type="datetime8">
              <a:rPr lang="fa-IR" smtClean="0"/>
              <a:t>18 دسامبر 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7C5C68-B9F6-4B2F-BC89-DC9A4F7D353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6459E4B-F497-463A-B812-7401B8B1EAC0}" type="datetime8">
              <a:rPr lang="fa-IR" smtClean="0"/>
              <a:t>18 دسامبر 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B7C5C68-B9F6-4B2F-BC89-DC9A4F7D353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B2DD64-9778-4A81-BB82-528806CDA6C5}" type="datetime8">
              <a:rPr lang="fa-IR" smtClean="0"/>
              <a:t>18 دسامبر 16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B7C5C68-B9F6-4B2F-BC89-DC9A4F7D353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6BE4BBE-428B-4338-AEE9-47926360E0FE}" type="datetime8">
              <a:rPr lang="fa-IR" smtClean="0"/>
              <a:t>18 دسامبر 16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B7C5C68-B9F6-4B2F-BC89-DC9A4F7D353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F593C5-A14A-4B1C-9F78-A44BC2EF69CE}" type="datetime8">
              <a:rPr lang="fa-IR" smtClean="0"/>
              <a:t>18 دسامبر 16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B7C5C68-B9F6-4B2F-BC89-DC9A4F7D353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C5615-76B2-4CC4-A7DA-F508291417A2}" type="datetime8">
              <a:rPr lang="fa-IR" smtClean="0"/>
              <a:t>18 دسامبر 16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B7C5C68-B9F6-4B2F-BC89-DC9A4F7D353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791676-BED5-4A3B-9333-4056B5650AEC}" type="datetime8">
              <a:rPr lang="fa-IR" smtClean="0"/>
              <a:t>18 دسامبر 16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B7C5C68-B9F6-4B2F-BC89-DC9A4F7D353A}" type="slidenum">
              <a:rPr lang="fa-IR" smtClean="0"/>
              <a:pPr/>
              <a:t>‹#›</a:t>
            </a:fld>
            <a:endParaRPr lang="fa-IR"/>
          </a:p>
        </p:txBody>
      </p:sp>
    </p:spTree>
  </p:cSld>
  <p:clrMapOvr>
    <a:masterClrMapping/>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ABD7E2-E667-4D6F-AFAB-FD0ADC048BBF}" type="datetime8">
              <a:rPr lang="fa-IR" smtClean="0"/>
              <a:t>18 دسامبر 16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8B7C5C68-B9F6-4B2F-BC89-DC9A4F7D353A}"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B4A66D-68E4-4148-8578-D56E4A752E48}" type="datetime8">
              <a:rPr lang="fa-IR" smtClean="0"/>
              <a:t>18 دسامبر 16</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B7C5C68-B9F6-4B2F-BC89-DC9A4F7D353A}"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ransition spd="slow">
    <p:dissolve/>
  </p:transition>
  <p:timing>
    <p:tnLst>
      <p:par>
        <p:cTn id="1" dur="indefinite" restart="never" nodeType="tmRoot"/>
      </p:par>
    </p:tnLst>
  </p:timing>
  <p:hf hdr="0" ftr="0" dt="0"/>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s://fa.wikipedia.org/wiki/%D9%87%D9%84%DB%8C%D9%88%D9%85" TargetMode="External"/><Relationship Id="rId3" Type="http://schemas.openxmlformats.org/officeDocument/2006/relationships/hyperlink" Target="https://fa.wikipedia.org/wiki/%D8%A7%D8%B1%D9%86%D8%B3%D8%AA_%D8%B1%D8%A7%D8%AF%D8%B1%D9%81%D9%88%D8%B1%D8%AF" TargetMode="External"/><Relationship Id="rId7" Type="http://schemas.openxmlformats.org/officeDocument/2006/relationships/hyperlink" Target="https://fa.wikipedia.org/wiki/%DB%B1%DB%B9%DB%B0%DB%B9_(%D9%85%DB%8C%D9%84%D8%A7%D8%AF%DB%8C)" TargetMode="External"/><Relationship Id="rId2" Type="http://schemas.openxmlformats.org/officeDocument/2006/relationships/hyperlink" Target="https://fa.wikipedia.org/w/index.php?title=%DB%B1%DB%B9%DB%B0%DB%B3(%D9%85%DB%8C%D9%84%D8%A7%D8%AF%DB%8C)&amp;action=edit&amp;redlink=1" TargetMode="External"/><Relationship Id="rId1" Type="http://schemas.openxmlformats.org/officeDocument/2006/relationships/slideLayout" Target="../slideLayouts/slideLayout7.xml"/><Relationship Id="rId6" Type="http://schemas.openxmlformats.org/officeDocument/2006/relationships/hyperlink" Target="https://fa.wikipedia.org/w/index.php?title=%D9%85%D8%BA%D9%86%D8%A7%D8%B7%DB%8C%D8%B3%DB%8C&amp;action=edit&amp;redlink=1" TargetMode="External"/><Relationship Id="rId5" Type="http://schemas.openxmlformats.org/officeDocument/2006/relationships/hyperlink" Target="https://fa.wikipedia.org/wiki/%D8%A7%D9%84%DA%A9%D8%AA%D8%B1%DB%8C%DA%A9%DB%8C" TargetMode="External"/><Relationship Id="rId4" Type="http://schemas.openxmlformats.org/officeDocument/2006/relationships/hyperlink" Target="https://fa.wikipedia.org/wiki/%D8%B1%D8%A7%D8%AF%DB%8C%D9%88%D9%85"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B7C5C68-B9F6-4B2F-BC89-DC9A4F7D353A}" type="slidenum">
              <a:rPr lang="fa-IR" smtClean="0"/>
              <a:pPr/>
              <a:t>1</a:t>
            </a:fld>
            <a:endParaRPr lang="fa-IR"/>
          </a:p>
        </p:txBody>
      </p:sp>
      <p:pic>
        <p:nvPicPr>
          <p:cNvPr id="4" name="Picture 2" descr="C:\Documents and Settings\dfsaf\Desktop\گگگگگگ.gif"/>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38100" y="123824"/>
            <a:ext cx="9182100" cy="6886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06798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fa-IR" dirty="0" smtClean="0">
                <a:solidFill>
                  <a:srgbClr val="002060"/>
                </a:solidFill>
                <a:cs typeface="B Nazanin"/>
              </a:rPr>
              <a:t>الفا:</a:t>
            </a:r>
            <a:endParaRPr lang="en-US" dirty="0">
              <a:solidFill>
                <a:srgbClr val="002060"/>
              </a:solidFill>
              <a:cs typeface="B Nazanin"/>
            </a:endParaRPr>
          </a:p>
        </p:txBody>
      </p:sp>
      <p:sp>
        <p:nvSpPr>
          <p:cNvPr id="5" name="Content Placeholder 4"/>
          <p:cNvSpPr>
            <a:spLocks noGrp="1"/>
          </p:cNvSpPr>
          <p:nvPr>
            <p:ph idx="1"/>
          </p:nvPr>
        </p:nvSpPr>
        <p:spPr/>
        <p:txBody>
          <a:bodyPr/>
          <a:lstStyle/>
          <a:p>
            <a:pPr>
              <a:lnSpc>
                <a:spcPct val="150000"/>
              </a:lnSpc>
            </a:pPr>
            <a:r>
              <a:rPr lang="fa-IR" dirty="0"/>
              <a:t>ذ</a:t>
            </a:r>
            <a:r>
              <a:rPr lang="fa-IR" dirty="0" smtClean="0"/>
              <a:t>رات الفا قدرت یونسازی زیادی داشته ولی قدرت نفوذ ان در بافت ها بسیار کم است.(به اسانی بوسیله ضخامتی از چند صفحه کاغذ،یک لایه رطوبت ویا لایه شاخی پوست متوقف میشود.)</a:t>
            </a:r>
          </a:p>
          <a:p>
            <a:pPr>
              <a:lnSpc>
                <a:spcPct val="150000"/>
              </a:lnSpc>
            </a:pPr>
            <a:r>
              <a:rPr lang="fa-IR" dirty="0" smtClean="0"/>
              <a:t>این ذرات براحتی دیگر پرتو ها از ماده عبور نمیکنند.</a:t>
            </a:r>
          </a:p>
          <a:p>
            <a:pPr>
              <a:lnSpc>
                <a:spcPct val="150000"/>
              </a:lnSpc>
            </a:pPr>
            <a:r>
              <a:rPr lang="fa-IR" dirty="0" smtClean="0"/>
              <a:t>این ذرات تنها وقتی خطرناک هستند که درون بدن قرار گیرند.</a:t>
            </a:r>
          </a:p>
          <a:p>
            <a:pPr>
              <a:lnSpc>
                <a:spcPct val="150000"/>
              </a:lnSpc>
            </a:pPr>
            <a:r>
              <a:rPr lang="fa-IR" dirty="0" smtClean="0"/>
              <a:t>پرتو انتقال دهنده انرژی از راه تابش است.</a:t>
            </a:r>
          </a:p>
        </p:txBody>
      </p:sp>
      <p:sp>
        <p:nvSpPr>
          <p:cNvPr id="6" name="Slide Number Placeholder 5"/>
          <p:cNvSpPr>
            <a:spLocks noGrp="1"/>
          </p:cNvSpPr>
          <p:nvPr>
            <p:ph type="sldNum" sz="quarter" idx="12"/>
          </p:nvPr>
        </p:nvSpPr>
        <p:spPr/>
        <p:txBody>
          <a:bodyPr/>
          <a:lstStyle/>
          <a:p>
            <a:fld id="{8B7C5C68-B9F6-4B2F-BC89-DC9A4F7D353A}" type="slidenum">
              <a:rPr lang="fa-IR" smtClean="0"/>
              <a:pPr/>
              <a:t>10</a:t>
            </a:fld>
            <a:endParaRPr lang="fa-IR"/>
          </a:p>
        </p:txBody>
      </p:sp>
    </p:spTree>
    <p:extLst>
      <p:ext uri="{BB962C8B-B14F-4D97-AF65-F5344CB8AC3E}">
        <p14:creationId xmlns:p14="http://schemas.microsoft.com/office/powerpoint/2010/main" val="4110032542"/>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ipe(down)">
                                      <p:cBhvr>
                                        <p:cTn id="10" dur="500"/>
                                        <p:tgtEl>
                                          <p:spTgt spid="5">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wipe(down)">
                                      <p:cBhvr>
                                        <p:cTn id="13" dur="500"/>
                                        <p:tgtEl>
                                          <p:spTgt spid="5">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wipe(down)">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648" y="378059"/>
            <a:ext cx="8640960" cy="1107996"/>
          </a:xfrm>
          <a:prstGeom prst="rect">
            <a:avLst/>
          </a:prstGeom>
        </p:spPr>
        <p:txBody>
          <a:bodyPr wrap="square">
            <a:spAutoFit/>
          </a:bodyPr>
          <a:lstStyle/>
          <a:p>
            <a:r>
              <a:rPr lang="fa-IR" sz="6600" dirty="0" smtClean="0">
                <a:solidFill>
                  <a:srgbClr val="002060"/>
                </a:solidFill>
              </a:rPr>
              <a:t>ادامه</a:t>
            </a:r>
            <a:endParaRPr lang="en-US" sz="6600" dirty="0">
              <a:solidFill>
                <a:srgbClr val="002060"/>
              </a:solidFill>
            </a:endParaRPr>
          </a:p>
        </p:txBody>
      </p:sp>
      <p:sp>
        <p:nvSpPr>
          <p:cNvPr id="3" name="Rectangle 2"/>
          <p:cNvSpPr/>
          <p:nvPr/>
        </p:nvSpPr>
        <p:spPr>
          <a:xfrm>
            <a:off x="380584" y="1233444"/>
            <a:ext cx="8409072" cy="1815882"/>
          </a:xfrm>
          <a:prstGeom prst="rect">
            <a:avLst/>
          </a:prstGeom>
        </p:spPr>
        <p:txBody>
          <a:bodyPr wrap="square">
            <a:spAutoFit/>
          </a:bodyPr>
          <a:lstStyle/>
          <a:p>
            <a:r>
              <a:rPr lang="fa-IR" sz="2800" dirty="0">
                <a:cs typeface="B Nazanin"/>
              </a:rPr>
              <a:t> بطور معمول دستگاههای پایش فردی نسبت به پرتوهای آلفا حساس </a:t>
            </a:r>
            <a:r>
              <a:rPr lang="fa-IR" sz="2800" dirty="0" smtClean="0">
                <a:cs typeface="B Nazanin"/>
              </a:rPr>
              <a:t>نیست.</a:t>
            </a:r>
            <a:endParaRPr lang="en-US" sz="2800" dirty="0">
              <a:cs typeface="B Nazanin"/>
            </a:endParaRPr>
          </a:p>
          <a:p>
            <a:r>
              <a:rPr lang="fa-IR" sz="2800" dirty="0" smtClean="0">
                <a:cs typeface="B Nazanin"/>
              </a:rPr>
              <a:t>ورود </a:t>
            </a:r>
            <a:r>
              <a:rPr lang="fa-IR" sz="2800" dirty="0">
                <a:cs typeface="B Nazanin"/>
              </a:rPr>
              <a:t>آنها از بيرون به بدن چندان خطرناک نيست اما اگر از طريق استنشاق وارد بدن شوند بسيار خطرناکند.</a:t>
            </a:r>
            <a:endParaRPr lang="en-US" sz="2800" dirty="0">
              <a:cs typeface="B Nazanin"/>
            </a:endParaRPr>
          </a:p>
        </p:txBody>
      </p:sp>
      <p:sp>
        <p:nvSpPr>
          <p:cNvPr id="4" name="Rectangle 3"/>
          <p:cNvSpPr/>
          <p:nvPr/>
        </p:nvSpPr>
        <p:spPr>
          <a:xfrm>
            <a:off x="1190927" y="2971800"/>
            <a:ext cx="7632848" cy="2677656"/>
          </a:xfrm>
          <a:prstGeom prst="rect">
            <a:avLst/>
          </a:prstGeom>
        </p:spPr>
        <p:txBody>
          <a:bodyPr wrap="square">
            <a:spAutoFit/>
          </a:bodyPr>
          <a:lstStyle/>
          <a:p>
            <a:r>
              <a:rPr lang="fa-IR" sz="2800" dirty="0">
                <a:cs typeface="B Nazanin"/>
              </a:rPr>
              <a:t>قدرت نفوذ اشعه آلفا بسیار کم و در بافت ها در حد </a:t>
            </a:r>
            <a:r>
              <a:rPr lang="en-US" sz="2800" dirty="0">
                <a:solidFill>
                  <a:srgbClr val="FF0000"/>
                </a:solidFill>
                <a:cs typeface="B Nazanin"/>
              </a:rPr>
              <a:t>mµ 50</a:t>
            </a:r>
            <a:r>
              <a:rPr lang="fa-IR" sz="2800" dirty="0">
                <a:solidFill>
                  <a:srgbClr val="FF0000"/>
                </a:solidFill>
                <a:cs typeface="B Nazanin"/>
              </a:rPr>
              <a:t> </a:t>
            </a:r>
            <a:r>
              <a:rPr lang="fa-IR" sz="2800" dirty="0">
                <a:cs typeface="B Nazanin"/>
              </a:rPr>
              <a:t>است و فقط می </a:t>
            </a:r>
            <a:r>
              <a:rPr lang="fa-IR" sz="2800" dirty="0" smtClean="0">
                <a:cs typeface="B Nazanin"/>
              </a:rPr>
              <a:t>تواند </a:t>
            </a:r>
            <a:r>
              <a:rPr lang="fa-IR" sz="2800" dirty="0">
                <a:cs typeface="B Nazanin"/>
              </a:rPr>
              <a:t>از ضخامت چند سلول عبور نماید . حتی یک لایه رطوبت می تواند مانع نفوذ و در نتیجه شناسایی اشعه آلفا توسط دستگاه های آشکار ساز گردد . </a:t>
            </a:r>
            <a:endParaRPr lang="fa-IR" sz="2800" dirty="0" smtClean="0">
              <a:cs typeface="B Nazanin"/>
            </a:endParaRPr>
          </a:p>
          <a:p>
            <a:endParaRPr lang="fa-IR" sz="2800" dirty="0">
              <a:cs typeface="B Nazanin"/>
            </a:endParaRPr>
          </a:p>
          <a:p>
            <a:r>
              <a:rPr lang="fa-IR" sz="2800" dirty="0" smtClean="0">
                <a:cs typeface="B Nazanin"/>
              </a:rPr>
              <a:t>ذره </a:t>
            </a:r>
            <a:r>
              <a:rPr lang="fa-IR" sz="2800" dirty="0">
                <a:cs typeface="B Nazanin"/>
              </a:rPr>
              <a:t>آلفا نمی تواند از لایه شاخی پوست عبور </a:t>
            </a:r>
            <a:r>
              <a:rPr lang="fa-IR" sz="2800" dirty="0" smtClean="0">
                <a:cs typeface="B Nazanin"/>
              </a:rPr>
              <a:t>نماید.</a:t>
            </a:r>
            <a:endParaRPr lang="en-US" sz="2800" dirty="0">
              <a:cs typeface="B Nazanin"/>
            </a:endParaRPr>
          </a:p>
        </p:txBody>
      </p:sp>
      <p:sp>
        <p:nvSpPr>
          <p:cNvPr id="5" name="Slide Number Placeholder 4"/>
          <p:cNvSpPr>
            <a:spLocks noGrp="1"/>
          </p:cNvSpPr>
          <p:nvPr>
            <p:ph type="sldNum" sz="quarter" idx="12"/>
          </p:nvPr>
        </p:nvSpPr>
        <p:spPr/>
        <p:txBody>
          <a:bodyPr/>
          <a:lstStyle/>
          <a:p>
            <a:fld id="{8B7C5C68-B9F6-4B2F-BC89-DC9A4F7D353A}" type="slidenum">
              <a:rPr lang="fa-IR" smtClean="0"/>
              <a:pPr/>
              <a:t>11</a:t>
            </a:fld>
            <a:endParaRPr lang="fa-IR"/>
          </a:p>
        </p:txBody>
      </p:sp>
    </p:spTree>
    <p:extLst>
      <p:ext uri="{BB962C8B-B14F-4D97-AF65-F5344CB8AC3E}">
        <p14:creationId xmlns:p14="http://schemas.microsoft.com/office/powerpoint/2010/main" val="361252264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تصویر"/>
          <p:cNvPicPr>
            <a:picLocks noChangeAspect="1" noChangeArrowheads="1"/>
          </p:cNvPicPr>
          <p:nvPr/>
        </p:nvPicPr>
        <p:blipFill>
          <a:blip r:embed="rId2"/>
          <a:srcRect/>
          <a:stretch>
            <a:fillRect/>
          </a:stretch>
        </p:blipFill>
        <p:spPr bwMode="auto">
          <a:xfrm>
            <a:off x="1000100" y="1142984"/>
            <a:ext cx="7500970" cy="5214974"/>
          </a:xfrm>
          <a:prstGeom prst="rect">
            <a:avLst/>
          </a:prstGeom>
          <a:noFill/>
        </p:spPr>
      </p:pic>
      <p:sp>
        <p:nvSpPr>
          <p:cNvPr id="2" name="Slide Number Placeholder 1"/>
          <p:cNvSpPr>
            <a:spLocks noGrp="1"/>
          </p:cNvSpPr>
          <p:nvPr>
            <p:ph type="sldNum" sz="quarter" idx="12"/>
          </p:nvPr>
        </p:nvSpPr>
        <p:spPr/>
        <p:txBody>
          <a:bodyPr/>
          <a:lstStyle/>
          <a:p>
            <a:fld id="{8B7C5C68-B9F6-4B2F-BC89-DC9A4F7D353A}" type="slidenum">
              <a:rPr lang="fa-IR" smtClean="0"/>
              <a:pPr/>
              <a:t>12</a:t>
            </a:fld>
            <a:endParaRPr lang="fa-IR"/>
          </a:p>
        </p:txBody>
      </p:sp>
    </p:spTree>
    <p:extLst>
      <p:ext uri="{BB962C8B-B14F-4D97-AF65-F5344CB8AC3E}">
        <p14:creationId xmlns:p14="http://schemas.microsoft.com/office/powerpoint/2010/main" val="3704995510"/>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002060"/>
                </a:solidFill>
              </a:rPr>
              <a:t>معایب</a:t>
            </a:r>
            <a:r>
              <a:rPr lang="fa-IR" dirty="0" smtClean="0"/>
              <a:t> </a:t>
            </a:r>
            <a:endParaRPr lang="fa-IR" dirty="0"/>
          </a:p>
        </p:txBody>
      </p:sp>
      <p:sp>
        <p:nvSpPr>
          <p:cNvPr id="3" name="Content Placeholder 2"/>
          <p:cNvSpPr>
            <a:spLocks noGrp="1"/>
          </p:cNvSpPr>
          <p:nvPr>
            <p:ph idx="1"/>
          </p:nvPr>
        </p:nvSpPr>
        <p:spPr>
          <a:xfrm>
            <a:off x="329330" y="2132856"/>
            <a:ext cx="8229600" cy="4389120"/>
          </a:xfrm>
        </p:spPr>
        <p:txBody>
          <a:bodyPr/>
          <a:lstStyle/>
          <a:p>
            <a:pPr>
              <a:buFont typeface="Arial" panose="020B0604020202020204" pitchFamily="34" charset="0"/>
              <a:buChar char="•"/>
            </a:pPr>
            <a:r>
              <a:rPr lang="fa-IR" dirty="0" smtClean="0"/>
              <a:t>ذرات آلفا یکی از مواد پرتوزایی است که تولید آن در آزمایشگاه ها برای موجودات زنده بسیار خطرناک است.</a:t>
            </a:r>
            <a:br>
              <a:rPr lang="fa-IR" dirty="0" smtClean="0"/>
            </a:br>
            <a:r>
              <a:rPr lang="fa-IR" dirty="0" smtClean="0"/>
              <a:t/>
            </a:r>
            <a:br>
              <a:rPr lang="fa-IR" dirty="0" smtClean="0"/>
            </a:br>
            <a:endParaRPr lang="fa-IR" dirty="0"/>
          </a:p>
        </p:txBody>
      </p:sp>
      <p:sp>
        <p:nvSpPr>
          <p:cNvPr id="5" name="Slide Number Placeholder 4"/>
          <p:cNvSpPr>
            <a:spLocks noGrp="1"/>
          </p:cNvSpPr>
          <p:nvPr>
            <p:ph type="sldNum" sz="quarter" idx="12"/>
          </p:nvPr>
        </p:nvSpPr>
        <p:spPr/>
        <p:txBody>
          <a:bodyPr/>
          <a:lstStyle/>
          <a:p>
            <a:fld id="{8B7C5C68-B9F6-4B2F-BC89-DC9A4F7D353A}" type="slidenum">
              <a:rPr lang="fa-IR" smtClean="0"/>
              <a:pPr/>
              <a:t>13</a:t>
            </a:fld>
            <a:endParaRPr lang="fa-IR"/>
          </a:p>
        </p:txBody>
      </p:sp>
      <p:sp>
        <p:nvSpPr>
          <p:cNvPr id="4" name="Rectangle 3"/>
          <p:cNvSpPr/>
          <p:nvPr/>
        </p:nvSpPr>
        <p:spPr>
          <a:xfrm>
            <a:off x="854074" y="3645024"/>
            <a:ext cx="7704856" cy="2505301"/>
          </a:xfrm>
          <a:prstGeom prst="rect">
            <a:avLst/>
          </a:prstGeom>
        </p:spPr>
        <p:txBody>
          <a:bodyPr wrap="square">
            <a:spAutoFit/>
          </a:bodyPr>
          <a:lstStyle/>
          <a:p>
            <a:pPr marL="457200" indent="-457200">
              <a:lnSpc>
                <a:spcPct val="80000"/>
              </a:lnSpc>
              <a:buFont typeface="Arial" panose="020B0604020202020204" pitchFamily="34" charset="0"/>
              <a:buChar char="•"/>
              <a:defRPr/>
            </a:pPr>
            <a:r>
              <a:rPr lang="fa-IR" sz="2800" dirty="0" smtClean="0">
                <a:solidFill>
                  <a:srgbClr val="000000"/>
                </a:solidFill>
              </a:rPr>
              <a:t>خطر اصلی این نوع ذرات در صورت </a:t>
            </a:r>
            <a:r>
              <a:rPr lang="fa-IR" sz="2800" dirty="0" smtClean="0">
                <a:solidFill>
                  <a:srgbClr val="FF0000"/>
                </a:solidFill>
              </a:rPr>
              <a:t>آلودگی داخلی </a:t>
            </a:r>
            <a:r>
              <a:rPr lang="fa-IR" sz="2800" dirty="0" smtClean="0">
                <a:solidFill>
                  <a:srgbClr val="000000"/>
                </a:solidFill>
              </a:rPr>
              <a:t>متوجه انسان خواهد شد. </a:t>
            </a:r>
          </a:p>
          <a:p>
            <a:pPr marL="457200" indent="-457200">
              <a:lnSpc>
                <a:spcPct val="80000"/>
              </a:lnSpc>
              <a:buFont typeface="Arial" panose="020B0604020202020204" pitchFamily="34" charset="0"/>
              <a:buChar char="•"/>
              <a:defRPr/>
            </a:pPr>
            <a:endParaRPr lang="fa-IR" sz="2800" dirty="0">
              <a:solidFill>
                <a:srgbClr val="000000"/>
              </a:solidFill>
            </a:endParaRPr>
          </a:p>
          <a:p>
            <a:pPr marL="457200" indent="-457200">
              <a:lnSpc>
                <a:spcPct val="80000"/>
              </a:lnSpc>
              <a:buFont typeface="Arial" panose="020B0604020202020204" pitchFamily="34" charset="0"/>
              <a:buChar char="•"/>
              <a:defRPr/>
            </a:pPr>
            <a:r>
              <a:rPr lang="fa-IR" sz="2800" dirty="0" smtClean="0">
                <a:solidFill>
                  <a:srgbClr val="FF0000"/>
                </a:solidFill>
              </a:rPr>
              <a:t>خطرناک ترین</a:t>
            </a:r>
          </a:p>
          <a:p>
            <a:pPr marL="457200" indent="-457200">
              <a:lnSpc>
                <a:spcPct val="80000"/>
              </a:lnSpc>
              <a:buFont typeface="Arial" panose="020B0604020202020204" pitchFamily="34" charset="0"/>
              <a:buChar char="•"/>
              <a:defRPr/>
            </a:pPr>
            <a:r>
              <a:rPr lang="fa-IR" sz="2800" dirty="0" smtClean="0">
                <a:solidFill>
                  <a:srgbClr val="000000"/>
                </a:solidFill>
              </a:rPr>
              <a:t> این ذرات مقدار زیادی از انرژی را ، به سرعت ، در حجم کمی از بافت تخلیه می کنند . </a:t>
            </a:r>
          </a:p>
          <a:p>
            <a:pPr marL="457200" indent="-457200">
              <a:lnSpc>
                <a:spcPct val="80000"/>
              </a:lnSpc>
              <a:buFont typeface="Arial" panose="020B0604020202020204" pitchFamily="34" charset="0"/>
              <a:buChar char="•"/>
              <a:defRPr/>
            </a:pPr>
            <a:endParaRPr lang="fa-IR" sz="2800" dirty="0" smtClean="0">
              <a:solidFill>
                <a:srgbClr val="000000"/>
              </a:solidFill>
            </a:endParaRPr>
          </a:p>
        </p:txBody>
      </p:sp>
    </p:spTree>
    <p:extLst>
      <p:ext uri="{BB962C8B-B14F-4D97-AF65-F5344CB8AC3E}">
        <p14:creationId xmlns:p14="http://schemas.microsoft.com/office/powerpoint/2010/main" val="237744344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931763"/>
            <a:ext cx="7344816" cy="4994474"/>
          </a:xfrm>
          <a:prstGeom prst="rect">
            <a:avLst/>
          </a:prstGeom>
        </p:spPr>
      </p:pic>
      <p:sp>
        <p:nvSpPr>
          <p:cNvPr id="2" name="Slide Number Placeholder 1"/>
          <p:cNvSpPr>
            <a:spLocks noGrp="1"/>
          </p:cNvSpPr>
          <p:nvPr>
            <p:ph type="sldNum" sz="quarter" idx="12"/>
          </p:nvPr>
        </p:nvSpPr>
        <p:spPr/>
        <p:txBody>
          <a:bodyPr/>
          <a:lstStyle/>
          <a:p>
            <a:fld id="{8B7C5C68-B9F6-4B2F-BC89-DC9A4F7D353A}" type="slidenum">
              <a:rPr lang="fa-IR" smtClean="0"/>
              <a:pPr/>
              <a:t>14</a:t>
            </a:fld>
            <a:endParaRPr lang="fa-IR"/>
          </a:p>
        </p:txBody>
      </p:sp>
    </p:spTree>
    <p:extLst>
      <p:ext uri="{BB962C8B-B14F-4D97-AF65-F5344CB8AC3E}">
        <p14:creationId xmlns:p14="http://schemas.microsoft.com/office/powerpoint/2010/main" val="752626784"/>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solidFill>
                  <a:srgbClr val="002060"/>
                </a:solidFill>
              </a:rPr>
              <a:t>خواص فیزیکی پرتو آلفا</a:t>
            </a:r>
            <a:endParaRPr lang="fa-IR"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fa-IR" sz="2800" dirty="0" smtClean="0"/>
              <a:t>هسته ایزوتوپ هلیوم(۲تا پروتون+۲تا نوترون)</a:t>
            </a:r>
          </a:p>
          <a:p>
            <a:pPr marL="0" indent="0">
              <a:buNone/>
            </a:pPr>
            <a:endParaRPr lang="fa-IR" sz="2800" dirty="0" smtClean="0"/>
          </a:p>
          <a:p>
            <a:r>
              <a:rPr lang="fa-IR" sz="2800" dirty="0" smtClean="0"/>
              <a:t>جرم بالایی دارد.</a:t>
            </a:r>
          </a:p>
          <a:p>
            <a:endParaRPr lang="fa-IR" sz="2800" dirty="0" smtClean="0"/>
          </a:p>
          <a:p>
            <a:r>
              <a:rPr lang="fa-IR" sz="2800" dirty="0" smtClean="0"/>
              <a:t>توسط هسته عناصرسنگین تابش میشود.</a:t>
            </a:r>
          </a:p>
          <a:p>
            <a:endParaRPr lang="fa-IR" sz="2800" dirty="0" smtClean="0"/>
          </a:p>
          <a:p>
            <a:r>
              <a:rPr lang="fa-IR" sz="2800" dirty="0" smtClean="0"/>
              <a:t>پرتویی تک انرژی است(هر ذره تابش کننده آلفا دارای آلفا با انرژی خاص است.)</a:t>
            </a:r>
          </a:p>
          <a:p>
            <a:endParaRPr lang="fa-IR" sz="2800" dirty="0" smtClean="0"/>
          </a:p>
          <a:p>
            <a:r>
              <a:rPr lang="fa-IR" sz="2800" dirty="0" smtClean="0"/>
              <a:t>انرژی بالایی دارد.</a:t>
            </a:r>
          </a:p>
          <a:p>
            <a:endParaRPr lang="fa-IR" sz="2800" dirty="0" smtClean="0"/>
          </a:p>
          <a:p>
            <a:r>
              <a:rPr lang="fa-IR" sz="2800" dirty="0" smtClean="0"/>
              <a:t>دو واحد بار الکتریکی مثبت دارد.</a:t>
            </a:r>
          </a:p>
        </p:txBody>
      </p:sp>
      <p:sp>
        <p:nvSpPr>
          <p:cNvPr id="4" name="Slide Number Placeholder 3"/>
          <p:cNvSpPr>
            <a:spLocks noGrp="1"/>
          </p:cNvSpPr>
          <p:nvPr>
            <p:ph type="sldNum" sz="quarter" idx="12"/>
          </p:nvPr>
        </p:nvSpPr>
        <p:spPr/>
        <p:txBody>
          <a:bodyPr/>
          <a:lstStyle/>
          <a:p>
            <a:fld id="{8B7C5C68-B9F6-4B2F-BC89-DC9A4F7D353A}" type="slidenum">
              <a:rPr lang="fa-IR" smtClean="0"/>
              <a:pPr/>
              <a:t>15</a:t>
            </a:fld>
            <a:endParaRPr lang="fa-IR"/>
          </a:p>
        </p:txBody>
      </p:sp>
    </p:spTree>
    <p:extLst>
      <p:ext uri="{BB962C8B-B14F-4D97-AF65-F5344CB8AC3E}">
        <p14:creationId xmlns:p14="http://schemas.microsoft.com/office/powerpoint/2010/main" val="367299693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9600" dirty="0" smtClean="0">
                <a:solidFill>
                  <a:srgbClr val="002060"/>
                </a:solidFill>
              </a:rPr>
              <a:t>ادامه</a:t>
            </a:r>
            <a:endParaRPr lang="fa-IR" sz="9600" dirty="0">
              <a:solidFill>
                <a:srgbClr val="002060"/>
              </a:solidFill>
            </a:endParaRPr>
          </a:p>
        </p:txBody>
      </p:sp>
      <p:sp>
        <p:nvSpPr>
          <p:cNvPr id="3" name="Content Placeholder 2"/>
          <p:cNvSpPr>
            <a:spLocks noGrp="1"/>
          </p:cNvSpPr>
          <p:nvPr>
            <p:ph idx="1"/>
          </p:nvPr>
        </p:nvSpPr>
        <p:spPr/>
        <p:txBody>
          <a:bodyPr/>
          <a:lstStyle/>
          <a:p>
            <a:r>
              <a:rPr lang="fa-IR" dirty="0"/>
              <a:t>ذره آلفا </a:t>
            </a:r>
            <a:r>
              <a:rPr lang="fa-IR" dirty="0" smtClean="0"/>
              <a:t>ساختار </a:t>
            </a:r>
            <a:r>
              <a:rPr lang="fa-IR" dirty="0"/>
              <a:t>پایداری </a:t>
            </a:r>
            <a:r>
              <a:rPr lang="fa-IR" dirty="0" smtClean="0"/>
              <a:t>دارد.</a:t>
            </a:r>
          </a:p>
          <a:p>
            <a:endParaRPr lang="fa-IR" dirty="0"/>
          </a:p>
          <a:p>
            <a:r>
              <a:rPr lang="fa-IR" dirty="0" smtClean="0"/>
              <a:t>خطر پرتوگیری خارجی آن کم است.</a:t>
            </a:r>
          </a:p>
          <a:p>
            <a:endParaRPr lang="fa-IR" dirty="0" smtClean="0"/>
          </a:p>
          <a:p>
            <a:r>
              <a:rPr lang="fa-IR" dirty="0" smtClean="0"/>
              <a:t>خطر پرتوگیری داخلی بسیار زیادی دارد.</a:t>
            </a:r>
          </a:p>
          <a:p>
            <a:endParaRPr lang="fa-IR" dirty="0" smtClean="0"/>
          </a:p>
          <a:p>
            <a:r>
              <a:rPr lang="fa-IR" dirty="0" smtClean="0"/>
              <a:t>قدرت </a:t>
            </a:r>
            <a:r>
              <a:rPr lang="fa-IR" dirty="0"/>
              <a:t>یونش ویژه بسیار بالایی </a:t>
            </a:r>
            <a:r>
              <a:rPr lang="fa-IR" dirty="0" smtClean="0"/>
              <a:t>دارد.</a:t>
            </a:r>
          </a:p>
          <a:p>
            <a:endParaRPr lang="fa-IR" dirty="0"/>
          </a:p>
          <a:p>
            <a:r>
              <a:rPr lang="fa-IR" dirty="0"/>
              <a:t>انرژی خود رادر یک مسیرکوتاه از دست </a:t>
            </a:r>
            <a:r>
              <a:rPr lang="fa-IR" dirty="0" smtClean="0"/>
              <a:t>میدهد.</a:t>
            </a:r>
          </a:p>
          <a:p>
            <a:endParaRPr lang="fa-IR" dirty="0"/>
          </a:p>
        </p:txBody>
      </p:sp>
      <p:sp>
        <p:nvSpPr>
          <p:cNvPr id="4" name="Slide Number Placeholder 3"/>
          <p:cNvSpPr>
            <a:spLocks noGrp="1"/>
          </p:cNvSpPr>
          <p:nvPr>
            <p:ph type="sldNum" sz="quarter" idx="12"/>
          </p:nvPr>
        </p:nvSpPr>
        <p:spPr/>
        <p:txBody>
          <a:bodyPr/>
          <a:lstStyle/>
          <a:p>
            <a:fld id="{8B7C5C68-B9F6-4B2F-BC89-DC9A4F7D353A}" type="slidenum">
              <a:rPr lang="fa-IR" smtClean="0"/>
              <a:pPr/>
              <a:t>16</a:t>
            </a:fld>
            <a:endParaRPr lang="fa-IR"/>
          </a:p>
        </p:txBody>
      </p:sp>
    </p:spTree>
    <p:extLst>
      <p:ext uri="{BB962C8B-B14F-4D97-AF65-F5344CB8AC3E}">
        <p14:creationId xmlns:p14="http://schemas.microsoft.com/office/powerpoint/2010/main" val="242325324"/>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229600" cy="1143000"/>
          </a:xfrm>
        </p:spPr>
        <p:txBody>
          <a:bodyPr>
            <a:noAutofit/>
          </a:bodyPr>
          <a:lstStyle/>
          <a:p>
            <a:pPr algn="r"/>
            <a:r>
              <a:rPr lang="fa-IR" sz="9600" dirty="0" smtClean="0">
                <a:solidFill>
                  <a:srgbClr val="002060"/>
                </a:solidFill>
              </a:rPr>
              <a:t>ادامه</a:t>
            </a:r>
            <a:endParaRPr lang="fa-IR" sz="9600" dirty="0">
              <a:solidFill>
                <a:srgbClr val="002060"/>
              </a:solidFill>
            </a:endParaRPr>
          </a:p>
        </p:txBody>
      </p:sp>
      <p:sp>
        <p:nvSpPr>
          <p:cNvPr id="3" name="Content Placeholder 2"/>
          <p:cNvSpPr>
            <a:spLocks noGrp="1"/>
          </p:cNvSpPr>
          <p:nvPr>
            <p:ph idx="1"/>
          </p:nvPr>
        </p:nvSpPr>
        <p:spPr>
          <a:xfrm>
            <a:off x="611560" y="1628800"/>
            <a:ext cx="8303840" cy="4389120"/>
          </a:xfrm>
        </p:spPr>
        <p:txBody>
          <a:bodyPr>
            <a:noAutofit/>
          </a:bodyPr>
          <a:lstStyle/>
          <a:p>
            <a:pPr>
              <a:lnSpc>
                <a:spcPct val="220000"/>
              </a:lnSpc>
              <a:buFont typeface="Arial" panose="020B0604020202020204" pitchFamily="34" charset="0"/>
              <a:buChar char="•"/>
            </a:pPr>
            <a:r>
              <a:rPr lang="fa-IR" sz="2800" dirty="0" smtClean="0"/>
              <a:t>در مقایسه با ذرات دیگر واپاشی خودبه خودی از لحاظ انرژی فقط برای ذره آلفا امکان پذیر است.</a:t>
            </a:r>
          </a:p>
          <a:p>
            <a:pPr>
              <a:lnSpc>
                <a:spcPct val="260000"/>
              </a:lnSpc>
            </a:pPr>
            <a:r>
              <a:rPr lang="fa-IR" sz="2400" dirty="0">
                <a:latin typeface="Arial" panose="020B0604020202020204" pitchFamily="34" charset="0"/>
                <a:ea typeface="Arial Unicode MS" panose="020B0604020202020204" pitchFamily="34" charset="-128"/>
                <a:cs typeface="Arial" panose="020B0604020202020204" pitchFamily="34" charset="0"/>
              </a:rPr>
              <a:t>مقدار یونسازی ویژه هر پرتو تابع </a:t>
            </a:r>
            <a:r>
              <a:rPr lang="fa-IR" sz="2400" dirty="0">
                <a:solidFill>
                  <a:srgbClr val="FF0000"/>
                </a:solidFill>
                <a:latin typeface="Arial" panose="020B0604020202020204" pitchFamily="34" charset="0"/>
                <a:ea typeface="Arial Unicode MS" panose="020B0604020202020204" pitchFamily="34" charset="-128"/>
                <a:cs typeface="Arial" panose="020B0604020202020204" pitchFamily="34" charset="0"/>
              </a:rPr>
              <a:t>درجه </a:t>
            </a:r>
            <a:r>
              <a:rPr lang="fa-IR" sz="2400" dirty="0" smtClean="0">
                <a:solidFill>
                  <a:srgbClr val="FF0000"/>
                </a:solidFill>
                <a:latin typeface="Arial" panose="020B0604020202020204" pitchFamily="34" charset="0"/>
                <a:ea typeface="Arial Unicode MS" panose="020B0604020202020204" pitchFamily="34" charset="-128"/>
                <a:cs typeface="Arial" panose="020B0604020202020204" pitchFamily="34" charset="0"/>
              </a:rPr>
              <a:t>حرارت</a:t>
            </a:r>
            <a:r>
              <a:rPr lang="fa-IR" sz="2400" dirty="0">
                <a:solidFill>
                  <a:srgbClr val="FF0000"/>
                </a:solidFill>
                <a:latin typeface="Arial" panose="020B0604020202020204" pitchFamily="34" charset="0"/>
                <a:ea typeface="Arial Unicode MS" panose="020B0604020202020204" pitchFamily="34" charset="-128"/>
                <a:cs typeface="Arial" panose="020B0604020202020204" pitchFamily="34" charset="0"/>
              </a:rPr>
              <a:t> </a:t>
            </a:r>
            <a:r>
              <a:rPr lang="fa-IR" sz="2400" dirty="0" smtClean="0">
                <a:solidFill>
                  <a:srgbClr val="FF0000"/>
                </a:solidFill>
                <a:latin typeface="Arial" panose="020B0604020202020204" pitchFamily="34" charset="0"/>
                <a:ea typeface="Arial Unicode MS" panose="020B0604020202020204" pitchFamily="34" charset="-128"/>
                <a:cs typeface="Arial" panose="020B0604020202020204" pitchFamily="34" charset="0"/>
              </a:rPr>
              <a:t>محیط</a:t>
            </a:r>
            <a:r>
              <a:rPr lang="fa-IR" sz="2400" dirty="0" smtClean="0">
                <a:latin typeface="Arial" panose="020B0604020202020204" pitchFamily="34" charset="0"/>
                <a:ea typeface="Arial Unicode MS" panose="020B0604020202020204" pitchFamily="34" charset="-128"/>
                <a:cs typeface="Arial" panose="020B0604020202020204" pitchFamily="34" charset="0"/>
              </a:rPr>
              <a:t> </a:t>
            </a:r>
            <a:r>
              <a:rPr lang="fa-IR" sz="2400" dirty="0">
                <a:latin typeface="Arial" panose="020B0604020202020204" pitchFamily="34" charset="0"/>
                <a:ea typeface="Arial Unicode MS" panose="020B0604020202020204" pitchFamily="34" charset="-128"/>
                <a:cs typeface="Arial" panose="020B0604020202020204" pitchFamily="34" charset="0"/>
              </a:rPr>
              <a:t>و </a:t>
            </a:r>
            <a:r>
              <a:rPr lang="fa-IR" sz="2400" dirty="0">
                <a:solidFill>
                  <a:srgbClr val="FF0000"/>
                </a:solidFill>
                <a:latin typeface="Arial" panose="020B0604020202020204" pitchFamily="34" charset="0"/>
                <a:ea typeface="Arial Unicode MS" panose="020B0604020202020204" pitchFamily="34" charset="-128"/>
                <a:cs typeface="Arial" panose="020B0604020202020204" pitchFamily="34" charset="0"/>
              </a:rPr>
              <a:t>انرژی</a:t>
            </a:r>
            <a:r>
              <a:rPr lang="fa-IR" sz="2400" dirty="0">
                <a:latin typeface="Arial" panose="020B0604020202020204" pitchFamily="34" charset="0"/>
                <a:ea typeface="Arial Unicode MS" panose="020B0604020202020204" pitchFamily="34" charset="-128"/>
                <a:cs typeface="Arial" panose="020B0604020202020204" pitchFamily="34" charset="0"/>
              </a:rPr>
              <a:t> و </a:t>
            </a:r>
            <a:r>
              <a:rPr lang="fa-IR" sz="2400" dirty="0">
                <a:solidFill>
                  <a:srgbClr val="FF0000"/>
                </a:solidFill>
                <a:latin typeface="Arial" panose="020B0604020202020204" pitchFamily="34" charset="0"/>
                <a:ea typeface="Arial Unicode MS" panose="020B0604020202020204" pitchFamily="34" charset="-128"/>
                <a:cs typeface="Arial" panose="020B0604020202020204" pitchFamily="34" charset="0"/>
              </a:rPr>
              <a:t>سرعت </a:t>
            </a:r>
            <a:r>
              <a:rPr lang="fa-IR" sz="2400" dirty="0">
                <a:latin typeface="Arial" panose="020B0604020202020204" pitchFamily="34" charset="0"/>
                <a:ea typeface="Arial Unicode MS" panose="020B0604020202020204" pitchFamily="34" charset="-128"/>
                <a:cs typeface="Arial" panose="020B0604020202020204" pitchFamily="34" charset="0"/>
              </a:rPr>
              <a:t>پرتوها است. میزان یونسازی ویژه آن در ابتدا و در انتهای مسیر تفاوت زیادی دارد</a:t>
            </a:r>
            <a:r>
              <a:rPr lang="fa-IR" sz="2400" dirty="0">
                <a:latin typeface="Arial Unicode MS" panose="020B0604020202020204" pitchFamily="34" charset="-128"/>
                <a:ea typeface="Arial Unicode MS" panose="020B0604020202020204" pitchFamily="34" charset="-128"/>
                <a:cs typeface="Arial Unicode MS" panose="020B0604020202020204" pitchFamily="34" charset="-128"/>
              </a:rPr>
              <a:t>. </a:t>
            </a:r>
          </a:p>
          <a:p>
            <a:pPr>
              <a:lnSpc>
                <a:spcPct val="120000"/>
              </a:lnSpc>
            </a:pPr>
            <a:endParaRPr lang="fa-IR" sz="2800" dirty="0"/>
          </a:p>
        </p:txBody>
      </p:sp>
      <p:sp>
        <p:nvSpPr>
          <p:cNvPr id="4" name="Slide Number Placeholder 3"/>
          <p:cNvSpPr>
            <a:spLocks noGrp="1"/>
          </p:cNvSpPr>
          <p:nvPr>
            <p:ph type="sldNum" sz="quarter" idx="12"/>
          </p:nvPr>
        </p:nvSpPr>
        <p:spPr/>
        <p:txBody>
          <a:bodyPr/>
          <a:lstStyle/>
          <a:p>
            <a:fld id="{8B7C5C68-B9F6-4B2F-BC89-DC9A4F7D353A}" type="slidenum">
              <a:rPr lang="fa-IR" smtClean="0"/>
              <a:pPr/>
              <a:t>17</a:t>
            </a:fld>
            <a:endParaRPr lang="fa-IR"/>
          </a:p>
        </p:txBody>
      </p:sp>
    </p:spTree>
    <p:extLst>
      <p:ext uri="{BB962C8B-B14F-4D97-AF65-F5344CB8AC3E}">
        <p14:creationId xmlns:p14="http://schemas.microsoft.com/office/powerpoint/2010/main" val="75991353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2060"/>
                </a:solidFill>
              </a:rPr>
              <a:t>خواص شیمیایی ذرات آلفا:</a:t>
            </a:r>
            <a:endParaRPr lang="en-US" dirty="0">
              <a:solidFill>
                <a:srgbClr val="002060"/>
              </a:solidFill>
            </a:endParaRPr>
          </a:p>
        </p:txBody>
      </p:sp>
      <p:sp>
        <p:nvSpPr>
          <p:cNvPr id="3" name="Content Placeholder 2"/>
          <p:cNvSpPr>
            <a:spLocks noGrp="1"/>
          </p:cNvSpPr>
          <p:nvPr>
            <p:ph idx="1"/>
          </p:nvPr>
        </p:nvSpPr>
        <p:spPr/>
        <p:txBody>
          <a:bodyPr>
            <a:normAutofit/>
          </a:bodyPr>
          <a:lstStyle/>
          <a:p>
            <a:pPr marL="0" indent="0">
              <a:lnSpc>
                <a:spcPct val="150000"/>
              </a:lnSpc>
              <a:buNone/>
            </a:pPr>
            <a:r>
              <a:rPr lang="fa-IR" dirty="0">
                <a:latin typeface="Arial" panose="020B0604020202020204" pitchFamily="34" charset="0"/>
                <a:cs typeface="Arial" panose="020B0604020202020204" pitchFamily="34" charset="0"/>
              </a:rPr>
              <a:t>ذره آلفا از دو طریق زیر با ماده برخورد میکند:</a:t>
            </a:r>
          </a:p>
          <a:p>
            <a:pPr marL="0" indent="0">
              <a:lnSpc>
                <a:spcPct val="150000"/>
              </a:lnSpc>
              <a:buNone/>
            </a:pPr>
            <a:r>
              <a:rPr lang="fa-IR" dirty="0">
                <a:latin typeface="Arial" panose="020B0604020202020204" pitchFamily="34" charset="0"/>
                <a:cs typeface="Arial" panose="020B0604020202020204" pitchFamily="34" charset="0"/>
              </a:rPr>
              <a:t>۱</a:t>
            </a:r>
            <a:r>
              <a:rPr lang="fa-IR" dirty="0" smtClean="0">
                <a:latin typeface="Arial" panose="020B0604020202020204" pitchFamily="34" charset="0"/>
                <a:cs typeface="Arial" panose="020B0604020202020204" pitchFamily="34" charset="0"/>
              </a:rPr>
              <a:t>*عمدتا </a:t>
            </a:r>
            <a:r>
              <a:rPr lang="fa-IR" dirty="0">
                <a:latin typeface="Arial" panose="020B0604020202020204" pitchFamily="34" charset="0"/>
                <a:cs typeface="Arial" panose="020B0604020202020204" pitchFamily="34" charset="0"/>
              </a:rPr>
              <a:t>با </a:t>
            </a:r>
            <a:r>
              <a:rPr lang="fa-IR" dirty="0">
                <a:solidFill>
                  <a:srgbClr val="FF0000"/>
                </a:solidFill>
                <a:latin typeface="Arial" panose="020B0604020202020204" pitchFamily="34" charset="0"/>
                <a:cs typeface="Arial" panose="020B0604020202020204" pitchFamily="34" charset="0"/>
              </a:rPr>
              <a:t>الکترونهای مداری</a:t>
            </a:r>
            <a:r>
              <a:rPr lang="fa-IR" dirty="0">
                <a:latin typeface="Arial" panose="020B0604020202020204" pitchFamily="34" charset="0"/>
                <a:cs typeface="Arial" panose="020B0604020202020204" pitchFamily="34" charset="0"/>
              </a:rPr>
              <a:t>، ایجاد یونیزاسیون و یا تهییج میکند.</a:t>
            </a:r>
          </a:p>
          <a:p>
            <a:pPr marL="0" indent="0">
              <a:lnSpc>
                <a:spcPct val="150000"/>
              </a:lnSpc>
              <a:buNone/>
            </a:pPr>
            <a:r>
              <a:rPr lang="fa-IR" dirty="0" smtClean="0">
                <a:latin typeface="Arial" panose="020B0604020202020204" pitchFamily="34" charset="0"/>
                <a:cs typeface="Arial" panose="020B0604020202020204" pitchFamily="34" charset="0"/>
              </a:rPr>
              <a:t>۲*بعضی </a:t>
            </a:r>
            <a:r>
              <a:rPr lang="fa-IR" dirty="0">
                <a:latin typeface="Arial" panose="020B0604020202020204" pitchFamily="34" charset="0"/>
                <a:cs typeface="Arial" panose="020B0604020202020204" pitchFamily="34" charset="0"/>
              </a:rPr>
              <a:t>مواقع با </a:t>
            </a:r>
            <a:r>
              <a:rPr lang="fa-IR" dirty="0">
                <a:solidFill>
                  <a:srgbClr val="FF0000"/>
                </a:solidFill>
                <a:latin typeface="Arial" panose="020B0604020202020204" pitchFamily="34" charset="0"/>
                <a:cs typeface="Arial" panose="020B0604020202020204" pitchFamily="34" charset="0"/>
              </a:rPr>
              <a:t>هسته اتم در انرژیهای بالا</a:t>
            </a:r>
            <a:r>
              <a:rPr lang="fa-IR" dirty="0">
                <a:latin typeface="Arial" panose="020B0604020202020204" pitchFamily="34" charset="0"/>
                <a:cs typeface="Arial" panose="020B0604020202020204" pitchFamily="34" charset="0"/>
              </a:rPr>
              <a:t> با اتم برخورد انجام میدهد.</a:t>
            </a:r>
          </a:p>
          <a:p>
            <a:pPr marL="0" indent="0">
              <a:lnSpc>
                <a:spcPct val="150000"/>
              </a:lnSpc>
              <a:buNone/>
            </a:pPr>
            <a:r>
              <a:rPr lang="fa-IR" dirty="0">
                <a:latin typeface="Arial" panose="020B0604020202020204" pitchFamily="34" charset="0"/>
                <a:cs typeface="Arial" panose="020B0604020202020204" pitchFamily="34" charset="0"/>
              </a:rPr>
              <a:t>مسیر حرکت آلفا مستقیم است، زیرا جرم آن در مقایسه با الکترونهای مداری بسیار بالاست و درنتیجه منحرف نمیشود و فقط در انتهای مسیرش تفرق پیش می آید.</a:t>
            </a: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B7C5C68-B9F6-4B2F-BC89-DC9A4F7D353A}" type="slidenum">
              <a:rPr lang="fa-IR" smtClean="0"/>
              <a:pPr/>
              <a:t>18</a:t>
            </a:fld>
            <a:endParaRPr lang="fa-IR"/>
          </a:p>
        </p:txBody>
      </p:sp>
    </p:spTree>
    <p:extLst>
      <p:ext uri="{BB962C8B-B14F-4D97-AF65-F5344CB8AC3E}">
        <p14:creationId xmlns:p14="http://schemas.microsoft.com/office/powerpoint/2010/main" val="277795056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9630" y="560874"/>
            <a:ext cx="6912768" cy="830997"/>
          </a:xfrm>
          <a:prstGeom prst="rect">
            <a:avLst/>
          </a:prstGeom>
          <a:noFill/>
        </p:spPr>
        <p:txBody>
          <a:bodyPr wrap="square" rtlCol="1">
            <a:spAutoFit/>
          </a:bodyPr>
          <a:lstStyle/>
          <a:p>
            <a:pPr algn="ctr"/>
            <a:r>
              <a:rPr lang="fa-IR" sz="4800" dirty="0" smtClean="0">
                <a:solidFill>
                  <a:srgbClr val="002060"/>
                </a:solidFill>
                <a:latin typeface="Arabic Typesetting" panose="03020402040406030203" pitchFamily="66" charset="-78"/>
              </a:rPr>
              <a:t>جـذب و آشـکارسازی پـرتو آلفـا</a:t>
            </a:r>
            <a:endParaRPr lang="fa-IR" sz="4800" dirty="0">
              <a:solidFill>
                <a:srgbClr val="002060"/>
              </a:solidFill>
              <a:latin typeface="Arabic Typesetting" panose="03020402040406030203" pitchFamily="66" charset="-78"/>
            </a:endParaRPr>
          </a:p>
        </p:txBody>
      </p:sp>
      <p:sp>
        <p:nvSpPr>
          <p:cNvPr id="5" name="TextBox 4"/>
          <p:cNvSpPr txBox="1"/>
          <p:nvPr/>
        </p:nvSpPr>
        <p:spPr>
          <a:xfrm>
            <a:off x="683566" y="1981200"/>
            <a:ext cx="8064895" cy="3970318"/>
          </a:xfrm>
          <a:prstGeom prst="rect">
            <a:avLst/>
          </a:prstGeom>
          <a:noFill/>
        </p:spPr>
        <p:txBody>
          <a:bodyPr wrap="square" rtlCol="1">
            <a:spAutoFit/>
          </a:bodyPr>
          <a:lstStyle/>
          <a:p>
            <a:pPr marL="457200" indent="-457200">
              <a:lnSpc>
                <a:spcPct val="150000"/>
              </a:lnSpc>
              <a:buAutoNum type="arabicParenR"/>
            </a:pPr>
            <a:r>
              <a:rPr lang="fa-IR" sz="2800" dirty="0" smtClean="0">
                <a:latin typeface="Arabic Typesetting" panose="03020402040406030203" pitchFamily="66" charset="-78"/>
                <a:cs typeface="B Nazanin"/>
              </a:rPr>
              <a:t>قدرت نفوذ </a:t>
            </a:r>
            <a:r>
              <a:rPr lang="fa-IR" sz="2800" dirty="0" smtClean="0">
                <a:solidFill>
                  <a:srgbClr val="FF0000"/>
                </a:solidFill>
                <a:latin typeface="Arabic Typesetting" panose="03020402040406030203" pitchFamily="66" charset="-78"/>
                <a:cs typeface="B Nazanin"/>
              </a:rPr>
              <a:t>پرتوهای آلفا </a:t>
            </a:r>
            <a:r>
              <a:rPr lang="fa-IR" sz="2800" dirty="0" smtClean="0">
                <a:latin typeface="Arabic Typesetting" panose="03020402040406030203" pitchFamily="66" charset="-78"/>
                <a:cs typeface="B Nazanin"/>
              </a:rPr>
              <a:t>بسیار کم است. اگر منبع پخش کننده پرتوهای آلفا در نقطه‌ای قرار داده شود و در مقابل آن آشکار ساز مناسبی که به دستگاه شمارنده‌ای وصل است گذراده شود ملاحظه می‌شود که تا مدتی با </a:t>
            </a:r>
            <a:r>
              <a:rPr lang="fa-IR" sz="2800" dirty="0" smtClean="0">
                <a:solidFill>
                  <a:srgbClr val="FF0000"/>
                </a:solidFill>
                <a:latin typeface="Arabic Typesetting" panose="03020402040406030203" pitchFamily="66" charset="-78"/>
                <a:cs typeface="B Nazanin"/>
              </a:rPr>
              <a:t>افزایش فاصله </a:t>
            </a:r>
            <a:r>
              <a:rPr lang="fa-IR" sz="2800" dirty="0" smtClean="0">
                <a:latin typeface="Arabic Typesetting" panose="03020402040406030203" pitchFamily="66" charset="-78"/>
                <a:cs typeface="B Nazanin"/>
              </a:rPr>
              <a:t>بین منبع تشعشع و دتکتور</a:t>
            </a:r>
            <a:r>
              <a:rPr lang="fa-IR" sz="2800" dirty="0" smtClean="0">
                <a:solidFill>
                  <a:schemeClr val="accent3"/>
                </a:solidFill>
                <a:latin typeface="Arabic Typesetting" panose="03020402040406030203" pitchFamily="66" charset="-78"/>
                <a:cs typeface="B Nazanin"/>
              </a:rPr>
              <a:t>، </a:t>
            </a:r>
            <a:r>
              <a:rPr lang="fa-IR" sz="2800" dirty="0" smtClean="0">
                <a:solidFill>
                  <a:srgbClr val="FF0000"/>
                </a:solidFill>
                <a:latin typeface="Arabic Typesetting" panose="03020402040406030203" pitchFamily="66" charset="-78"/>
                <a:cs typeface="B Nazanin"/>
              </a:rPr>
              <a:t>تعداد پرتوهایی </a:t>
            </a:r>
            <a:r>
              <a:rPr lang="fa-IR" sz="2800" dirty="0" smtClean="0">
                <a:latin typeface="Arabic Typesetting" panose="03020402040406030203" pitchFamily="66" charset="-78"/>
                <a:cs typeface="B Nazanin"/>
              </a:rPr>
              <a:t>که در فاصله زمانی مشخص به بعد از این تعداد به سرعت </a:t>
            </a:r>
            <a:r>
              <a:rPr lang="fa-IR" sz="2800" dirty="0" smtClean="0">
                <a:solidFill>
                  <a:srgbClr val="FF0000"/>
                </a:solidFill>
                <a:latin typeface="Arabic Typesetting" panose="03020402040406030203" pitchFamily="66" charset="-78"/>
                <a:cs typeface="B Nazanin"/>
              </a:rPr>
              <a:t>کاسته</a:t>
            </a:r>
            <a:r>
              <a:rPr lang="fa-IR" sz="2800" dirty="0" smtClean="0">
                <a:latin typeface="Arabic Typesetting" panose="03020402040406030203" pitchFamily="66" charset="-78"/>
                <a:cs typeface="B Nazanin"/>
              </a:rPr>
              <a:t> می‌شود و </a:t>
            </a:r>
            <a:r>
              <a:rPr lang="fa-IR" sz="2800" dirty="0" smtClean="0">
                <a:solidFill>
                  <a:srgbClr val="FF0000"/>
                </a:solidFill>
                <a:latin typeface="Arabic Typesetting" panose="03020402040406030203" pitchFamily="66" charset="-78"/>
                <a:cs typeface="B Nazanin"/>
              </a:rPr>
              <a:t>نهایتاً به صفر</a:t>
            </a:r>
            <a:r>
              <a:rPr lang="fa-IR" sz="2800" dirty="0" smtClean="0">
                <a:latin typeface="Arabic Typesetting" panose="03020402040406030203" pitchFamily="66" charset="-78"/>
                <a:cs typeface="B Nazanin"/>
              </a:rPr>
              <a:t> می‌رسد</a:t>
            </a:r>
            <a:r>
              <a:rPr lang="fa-IR" sz="2800" dirty="0" smtClean="0">
                <a:cs typeface="B Nazanin"/>
              </a:rPr>
              <a:t>.</a:t>
            </a:r>
            <a:endParaRPr lang="fa-IR" sz="2800" dirty="0">
              <a:cs typeface="B Nazanin"/>
            </a:endParaRPr>
          </a:p>
        </p:txBody>
      </p:sp>
      <p:sp>
        <p:nvSpPr>
          <p:cNvPr id="2" name="Slide Number Placeholder 1"/>
          <p:cNvSpPr>
            <a:spLocks noGrp="1"/>
          </p:cNvSpPr>
          <p:nvPr>
            <p:ph type="sldNum" sz="quarter" idx="12"/>
          </p:nvPr>
        </p:nvSpPr>
        <p:spPr/>
        <p:txBody>
          <a:bodyPr/>
          <a:lstStyle/>
          <a:p>
            <a:fld id="{8B7C5C68-B9F6-4B2F-BC89-DC9A4F7D353A}" type="slidenum">
              <a:rPr lang="fa-IR" smtClean="0"/>
              <a:pPr/>
              <a:t>19</a:t>
            </a:fld>
            <a:endParaRPr lang="fa-IR"/>
          </a:p>
        </p:txBody>
      </p:sp>
    </p:spTree>
    <p:extLst>
      <p:ext uri="{BB962C8B-B14F-4D97-AF65-F5344CB8AC3E}">
        <p14:creationId xmlns:p14="http://schemas.microsoft.com/office/powerpoint/2010/main" val="75262678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928670"/>
            <a:ext cx="7965454" cy="2328866"/>
          </a:xfrm>
        </p:spPr>
        <p:txBody>
          <a:bodyPr>
            <a:normAutofit fontScale="90000"/>
          </a:bodyPr>
          <a:lstStyle/>
          <a:p>
            <a:pPr algn="ctr"/>
            <a:r>
              <a:rPr lang="fa-IR" sz="7200" dirty="0" smtClean="0">
                <a:latin typeface="2  Titr"/>
              </a:rPr>
              <a:t>موضوع:ذرات الفا</a:t>
            </a:r>
            <a:r>
              <a:rPr lang="fa-IR" dirty="0" smtClean="0"/>
              <a:t>                                                                 </a:t>
            </a:r>
            <a:endParaRPr lang="en-US" dirty="0"/>
          </a:p>
        </p:txBody>
      </p:sp>
      <p:sp>
        <p:nvSpPr>
          <p:cNvPr id="3" name="Subtitle 2"/>
          <p:cNvSpPr>
            <a:spLocks noGrp="1"/>
          </p:cNvSpPr>
          <p:nvPr>
            <p:ph type="subTitle" idx="1"/>
          </p:nvPr>
        </p:nvSpPr>
        <p:spPr>
          <a:xfrm>
            <a:off x="714348" y="3071810"/>
            <a:ext cx="7929618" cy="3500462"/>
          </a:xfrm>
        </p:spPr>
        <p:txBody>
          <a:bodyPr>
            <a:normAutofit fontScale="77500" lnSpcReduction="20000"/>
          </a:bodyPr>
          <a:lstStyle/>
          <a:p>
            <a:r>
              <a:rPr lang="fa-IR" sz="5800" b="1" dirty="0" smtClean="0">
                <a:solidFill>
                  <a:schemeClr val="bg1"/>
                </a:solidFill>
                <a:latin typeface="2  Titr"/>
              </a:rPr>
              <a:t>استاد مربوطه:آقای دکتر قطبی</a:t>
            </a:r>
          </a:p>
          <a:p>
            <a:endParaRPr lang="fa-IR" sz="5800" b="1" dirty="0" smtClean="0">
              <a:solidFill>
                <a:schemeClr val="bg1"/>
              </a:solidFill>
              <a:latin typeface="2  Titr"/>
            </a:endParaRPr>
          </a:p>
          <a:p>
            <a:r>
              <a:rPr lang="fa-IR" sz="5800" b="1" dirty="0" smtClean="0">
                <a:solidFill>
                  <a:schemeClr val="bg1"/>
                </a:solidFill>
                <a:latin typeface="2  Titr"/>
              </a:rPr>
              <a:t>دانشجو: فرزانه پور امیری</a:t>
            </a:r>
          </a:p>
          <a:p>
            <a:endParaRPr lang="fa-IR" sz="5800" b="1" dirty="0" smtClean="0">
              <a:solidFill>
                <a:schemeClr val="bg1"/>
              </a:solidFill>
              <a:latin typeface="2  Titr"/>
            </a:endParaRPr>
          </a:p>
          <a:p>
            <a:r>
              <a:rPr lang="fa-IR" sz="5800" b="1" dirty="0" smtClean="0">
                <a:solidFill>
                  <a:schemeClr val="bg1"/>
                </a:solidFill>
                <a:latin typeface="2  Titr"/>
              </a:rPr>
              <a:t>آذر ماه 1395</a:t>
            </a:r>
          </a:p>
          <a:p>
            <a:endParaRPr lang="fa-IR" sz="3600" dirty="0" smtClean="0"/>
          </a:p>
          <a:p>
            <a:endParaRPr lang="en-US" sz="3600" dirty="0"/>
          </a:p>
        </p:txBody>
      </p:sp>
      <p:sp>
        <p:nvSpPr>
          <p:cNvPr id="4" name="Slide Number Placeholder 3"/>
          <p:cNvSpPr>
            <a:spLocks noGrp="1"/>
          </p:cNvSpPr>
          <p:nvPr>
            <p:ph type="sldNum" sz="quarter" idx="12"/>
          </p:nvPr>
        </p:nvSpPr>
        <p:spPr/>
        <p:txBody>
          <a:bodyPr/>
          <a:lstStyle/>
          <a:p>
            <a:fld id="{8B7C5C68-B9F6-4B2F-BC89-DC9A4F7D353A}" type="slidenum">
              <a:rPr lang="fa-IR" smtClean="0"/>
              <a:pPr/>
              <a:t>2</a:t>
            </a:fld>
            <a:endParaRPr lang="fa-IR"/>
          </a:p>
        </p:txBody>
      </p:sp>
    </p:spTree>
  </p:cSld>
  <p:clrMapOvr>
    <a:masterClrMapping/>
  </p:clrMapOvr>
  <p:transition spd="slow" advTm="2000">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662" y="304800"/>
            <a:ext cx="7200800" cy="5755422"/>
          </a:xfrm>
          <a:prstGeom prst="rect">
            <a:avLst/>
          </a:prstGeom>
          <a:noFill/>
        </p:spPr>
        <p:txBody>
          <a:bodyPr wrap="square" rtlCol="1">
            <a:spAutoFit/>
          </a:bodyPr>
          <a:lstStyle/>
          <a:p>
            <a:pPr>
              <a:lnSpc>
                <a:spcPct val="200000"/>
              </a:lnSpc>
            </a:pPr>
            <a:r>
              <a:rPr lang="fa-IR" sz="3600" b="1" dirty="0" smtClean="0">
                <a:solidFill>
                  <a:schemeClr val="accent1"/>
                </a:solidFill>
                <a:latin typeface="Arial" panose="020B0604020202020204" pitchFamily="34" charset="0"/>
                <a:ea typeface="Yu Gothic UI" panose="020B0500000000000000" pitchFamily="34" charset="-128"/>
                <a:cs typeface="Arial" panose="020B0604020202020204" pitchFamily="34" charset="0"/>
              </a:rPr>
              <a:t>ادامه</a:t>
            </a:r>
          </a:p>
          <a:p>
            <a:pPr>
              <a:lnSpc>
                <a:spcPct val="200000"/>
              </a:lnSpc>
            </a:pPr>
            <a:r>
              <a:rPr lang="fa-IR" sz="2800" dirty="0">
                <a:latin typeface="Arial" panose="020B0604020202020204" pitchFamily="34" charset="0"/>
                <a:ea typeface="Yu Gothic UI" panose="020B0500000000000000" pitchFamily="34" charset="-128"/>
                <a:cs typeface="Arial" panose="020B0604020202020204" pitchFamily="34" charset="0"/>
              </a:rPr>
              <a:t>۲</a:t>
            </a:r>
            <a:r>
              <a:rPr lang="fa-IR" sz="2400" dirty="0" smtClean="0">
                <a:latin typeface="Arial" panose="020B0604020202020204" pitchFamily="34" charset="0"/>
                <a:ea typeface="Yu Gothic UI" panose="020B0500000000000000" pitchFamily="34" charset="-128"/>
                <a:cs typeface="Arial" panose="020B0604020202020204" pitchFamily="34" charset="0"/>
              </a:rPr>
              <a:t>)</a:t>
            </a:r>
            <a:r>
              <a:rPr lang="fa-IR" sz="2400" dirty="0" smtClean="0">
                <a:solidFill>
                  <a:srgbClr val="FF0000"/>
                </a:solidFill>
                <a:latin typeface="Arial" panose="020B0604020202020204" pitchFamily="34" charset="0"/>
                <a:ea typeface="Yu Gothic UI" panose="020B0500000000000000" pitchFamily="34" charset="-128"/>
                <a:cs typeface="Arial" panose="020B0604020202020204" pitchFamily="34" charset="0"/>
              </a:rPr>
              <a:t>آشکار ساز</a:t>
            </a:r>
            <a:r>
              <a:rPr lang="fa-IR" sz="2400" dirty="0">
                <a:solidFill>
                  <a:srgbClr val="FF0000"/>
                </a:solidFill>
                <a:latin typeface="Arial" panose="020B0604020202020204" pitchFamily="34" charset="0"/>
                <a:ea typeface="Yu Gothic UI" panose="020B0500000000000000" pitchFamily="34" charset="-128"/>
                <a:cs typeface="Arial" panose="020B0604020202020204" pitchFamily="34" charset="0"/>
              </a:rPr>
              <a:t> </a:t>
            </a:r>
            <a:r>
              <a:rPr lang="fa-IR" sz="2400" dirty="0" smtClean="0">
                <a:latin typeface="Arial" panose="020B0604020202020204" pitchFamily="34" charset="0"/>
                <a:ea typeface="Yu Gothic UI" panose="020B0500000000000000" pitchFamily="34" charset="-128"/>
                <a:cs typeface="Arial" panose="020B0604020202020204" pitchFamily="34" charset="0"/>
              </a:rPr>
              <a:t>ذرات آلفا بسیار کوچک است.</a:t>
            </a:r>
          </a:p>
          <a:p>
            <a:pPr>
              <a:lnSpc>
                <a:spcPct val="200000"/>
              </a:lnSpc>
            </a:pPr>
            <a:r>
              <a:rPr lang="fa-IR" sz="2400" dirty="0" smtClean="0">
                <a:latin typeface="Arial" panose="020B0604020202020204" pitchFamily="34" charset="0"/>
                <a:ea typeface="Yu Gothic UI" panose="020B0500000000000000" pitchFamily="34" charset="-128"/>
                <a:cs typeface="Arial" panose="020B0604020202020204" pitchFamily="34" charset="0"/>
              </a:rPr>
              <a:t>شمارنده‌ها باید دارای دریچه خیلی نازک باشند .انرژی ذرات آلفای چشمه‌های رادیو بین</a:t>
            </a:r>
            <a:r>
              <a:rPr lang="fa-IR" sz="2400" dirty="0" smtClean="0">
                <a:solidFill>
                  <a:srgbClr val="00B0F0"/>
                </a:solidFill>
                <a:latin typeface="Arial" panose="020B0604020202020204" pitchFamily="34" charset="0"/>
                <a:ea typeface="Yu Gothic UI" panose="020B0500000000000000" pitchFamily="34" charset="-128"/>
                <a:cs typeface="Arial" panose="020B0604020202020204" pitchFamily="34" charset="0"/>
              </a:rPr>
              <a:t> </a:t>
            </a:r>
            <a:r>
              <a:rPr lang="fa-IR" sz="2400" dirty="0" smtClean="0">
                <a:solidFill>
                  <a:srgbClr val="FF0000"/>
                </a:solidFill>
                <a:latin typeface="Arial" panose="020B0604020202020204" pitchFamily="34" charset="0"/>
                <a:ea typeface="Yu Gothic UI" panose="020B0500000000000000" pitchFamily="34" charset="-128"/>
                <a:cs typeface="Arial" panose="020B0604020202020204" pitchFamily="34" charset="0"/>
              </a:rPr>
              <a:t>۴ تا ۱۰</a:t>
            </a:r>
            <a:r>
              <a:rPr lang="en-US" sz="2400" dirty="0" smtClean="0">
                <a:solidFill>
                  <a:srgbClr val="FF0000"/>
                </a:solidFill>
                <a:latin typeface="Arial" panose="020B0604020202020204" pitchFamily="34" charset="0"/>
                <a:ea typeface="Yu Gothic UI" panose="020B0500000000000000" pitchFamily="34" charset="-128"/>
                <a:cs typeface="Arial" panose="020B0604020202020204" pitchFamily="34" charset="0"/>
              </a:rPr>
              <a:t> </a:t>
            </a:r>
            <a:r>
              <a:rPr lang="en-US" sz="2400" dirty="0" err="1" smtClean="0">
                <a:solidFill>
                  <a:srgbClr val="FF0000"/>
                </a:solidFill>
                <a:latin typeface="Arial" panose="020B0604020202020204" pitchFamily="34" charset="0"/>
                <a:ea typeface="Yu Gothic UI" panose="020B0500000000000000" pitchFamily="34" charset="-128"/>
                <a:cs typeface="Arial" panose="020B0604020202020204" pitchFamily="34" charset="0"/>
              </a:rPr>
              <a:t>Mev</a:t>
            </a:r>
            <a:r>
              <a:rPr lang="en-US" sz="2400" dirty="0" smtClean="0">
                <a:solidFill>
                  <a:srgbClr val="FF0000"/>
                </a:solidFill>
                <a:latin typeface="Arial" panose="020B0604020202020204" pitchFamily="34" charset="0"/>
                <a:ea typeface="Yu Gothic UI" panose="020B0500000000000000" pitchFamily="34" charset="-128"/>
                <a:cs typeface="Arial" panose="020B0604020202020204" pitchFamily="34" charset="0"/>
              </a:rPr>
              <a:t> </a:t>
            </a:r>
            <a:r>
              <a:rPr lang="fa-IR" sz="2400" dirty="0" smtClean="0">
                <a:latin typeface="Arial" panose="020B0604020202020204" pitchFamily="34" charset="0"/>
                <a:ea typeface="Yu Gothic UI" panose="020B0500000000000000" pitchFamily="34" charset="-128"/>
                <a:cs typeface="Arial" panose="020B0604020202020204" pitchFamily="34" charset="0"/>
              </a:rPr>
              <a:t>است. اگر اشعه بتواند وارد حجم حساس آشکارساز شود شمرده خواهد شود. بدین ترتیب شمارنده‌های گایگر تقریباً دارای</a:t>
            </a:r>
            <a:r>
              <a:rPr lang="fa-IR" sz="2400" dirty="0" smtClean="0">
                <a:solidFill>
                  <a:srgbClr val="FF0000"/>
                </a:solidFill>
                <a:latin typeface="Arial" panose="020B0604020202020204" pitchFamily="34" charset="0"/>
                <a:ea typeface="Yu Gothic UI" panose="020B0500000000000000" pitchFamily="34" charset="-128"/>
                <a:cs typeface="Arial" panose="020B0604020202020204" pitchFamily="34" charset="0"/>
              </a:rPr>
              <a:t> کارایی یا راندمان ۱۰۰ درصد برای انرژیهای معمول می‌باشند</a:t>
            </a:r>
            <a:r>
              <a:rPr lang="fa-IR" sz="2400" dirty="0" smtClean="0">
                <a:latin typeface="Andalus" panose="02020603050405020304" pitchFamily="18" charset="-78"/>
                <a:cs typeface="Andalus" panose="02020603050405020304" pitchFamily="18" charset="-78"/>
              </a:rPr>
              <a:t>.</a:t>
            </a:r>
            <a:r>
              <a:rPr lang="fa-IR" sz="2400" dirty="0" smtClean="0">
                <a:solidFill>
                  <a:srgbClr val="FF0000"/>
                </a:solidFill>
                <a:latin typeface="Andalus" panose="02020603050405020304" pitchFamily="18" charset="-78"/>
                <a:cs typeface="Andalus" panose="02020603050405020304" pitchFamily="18" charset="-78"/>
              </a:rPr>
              <a:t> </a:t>
            </a:r>
            <a:endParaRPr lang="fa-IR" sz="2400" dirty="0">
              <a:solidFill>
                <a:srgbClr val="FF0000"/>
              </a:solidFill>
              <a:latin typeface="Andalus" panose="02020603050405020304" pitchFamily="18" charset="-78"/>
              <a:cs typeface="Andalus" panose="02020603050405020304" pitchFamily="18" charset="-78"/>
            </a:endParaRPr>
          </a:p>
        </p:txBody>
      </p:sp>
      <p:sp>
        <p:nvSpPr>
          <p:cNvPr id="2" name="Slide Number Placeholder 1"/>
          <p:cNvSpPr>
            <a:spLocks noGrp="1"/>
          </p:cNvSpPr>
          <p:nvPr>
            <p:ph type="sldNum" sz="quarter" idx="12"/>
          </p:nvPr>
        </p:nvSpPr>
        <p:spPr/>
        <p:txBody>
          <a:bodyPr/>
          <a:lstStyle/>
          <a:p>
            <a:fld id="{8B7C5C68-B9F6-4B2F-BC89-DC9A4F7D353A}" type="slidenum">
              <a:rPr lang="fa-IR" smtClean="0"/>
              <a:pPr/>
              <a:t>20</a:t>
            </a:fld>
            <a:endParaRPr lang="fa-IR"/>
          </a:p>
        </p:txBody>
      </p:sp>
    </p:spTree>
    <p:extLst>
      <p:ext uri="{BB962C8B-B14F-4D97-AF65-F5344CB8AC3E}">
        <p14:creationId xmlns:p14="http://schemas.microsoft.com/office/powerpoint/2010/main" val="3701173951"/>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620689"/>
            <a:ext cx="6965245" cy="864096"/>
          </a:xfrm>
        </p:spPr>
        <p:txBody>
          <a:bodyPr>
            <a:normAutofit/>
          </a:bodyPr>
          <a:lstStyle/>
          <a:p>
            <a:pPr algn="ctr"/>
            <a:r>
              <a:rPr lang="fa-IR" sz="4400" dirty="0" smtClean="0">
                <a:solidFill>
                  <a:srgbClr val="002060"/>
                </a:solidFill>
                <a:latin typeface="Arial" panose="020B0604020202020204" pitchFamily="34" charset="0"/>
                <a:cs typeface="Arial" panose="020B0604020202020204" pitchFamily="34" charset="0"/>
              </a:rPr>
              <a:t>دستگاههاي </a:t>
            </a:r>
            <a:r>
              <a:rPr lang="fa-IR" sz="4400" dirty="0">
                <a:solidFill>
                  <a:srgbClr val="002060"/>
                </a:solidFill>
                <a:latin typeface="Arial" panose="020B0604020202020204" pitchFamily="34" charset="0"/>
                <a:cs typeface="Arial" panose="020B0604020202020204" pitchFamily="34" charset="0"/>
              </a:rPr>
              <a:t>اندازه </a:t>
            </a:r>
            <a:r>
              <a:rPr lang="fa-IR" sz="4400" dirty="0" smtClean="0">
                <a:solidFill>
                  <a:srgbClr val="002060"/>
                </a:solidFill>
                <a:latin typeface="Arial" panose="020B0604020202020204" pitchFamily="34" charset="0"/>
                <a:cs typeface="Arial" panose="020B0604020202020204" pitchFamily="34" charset="0"/>
              </a:rPr>
              <a:t>گيری تابش</a:t>
            </a:r>
            <a:endParaRPr lang="fa-IR" sz="4400"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43608" y="1700808"/>
            <a:ext cx="7035867" cy="4104456"/>
          </a:xfrm>
        </p:spPr>
        <p:txBody>
          <a:bodyPr>
            <a:noAutofit/>
          </a:bodyPr>
          <a:lstStyle/>
          <a:p>
            <a:pPr marL="0" indent="0">
              <a:lnSpc>
                <a:spcPct val="150000"/>
              </a:lnSpc>
              <a:buNone/>
            </a:pPr>
            <a:r>
              <a:rPr lang="fa-IR" dirty="0" smtClean="0">
                <a:latin typeface="Arial" panose="020B0604020202020204" pitchFamily="34" charset="0"/>
                <a:ea typeface="Arial Unicode MS" panose="020B0604020202020204" pitchFamily="34" charset="-128"/>
                <a:cs typeface="B Nazanin"/>
              </a:rPr>
              <a:t>1- تابش </a:t>
            </a:r>
            <a:r>
              <a:rPr lang="fa-IR" dirty="0">
                <a:latin typeface="Arial" panose="020B0604020202020204" pitchFamily="34" charset="0"/>
                <a:ea typeface="Arial Unicode MS" panose="020B0604020202020204" pitchFamily="34" charset="-128"/>
                <a:cs typeface="B Nazanin"/>
              </a:rPr>
              <a:t>سنج- پرتو </a:t>
            </a:r>
            <a:r>
              <a:rPr lang="fa-IR" dirty="0" smtClean="0">
                <a:latin typeface="Arial" panose="020B0604020202020204" pitchFamily="34" charset="0"/>
                <a:ea typeface="Arial Unicode MS" panose="020B0604020202020204" pitchFamily="34" charset="-128"/>
                <a:cs typeface="B Nazanin"/>
              </a:rPr>
              <a:t>سنج</a:t>
            </a:r>
            <a:r>
              <a:rPr lang="fa-IR" dirty="0">
                <a:latin typeface="Arial" panose="020B0604020202020204" pitchFamily="34" charset="0"/>
                <a:ea typeface="Arial Unicode MS" panose="020B0604020202020204" pitchFamily="34" charset="-128"/>
                <a:cs typeface="B Nazanin"/>
              </a:rPr>
              <a:t>(</a:t>
            </a:r>
            <a:r>
              <a:rPr lang="fa-IR" dirty="0" smtClean="0">
                <a:latin typeface="Arial" panose="020B0604020202020204" pitchFamily="34" charset="0"/>
                <a:ea typeface="Arial Unicode MS" panose="020B0604020202020204" pitchFamily="34" charset="-128"/>
                <a:cs typeface="B Nazanin"/>
              </a:rPr>
              <a:t>براي اندازه </a:t>
            </a:r>
            <a:r>
              <a:rPr lang="fa-IR" dirty="0">
                <a:latin typeface="Arial" panose="020B0604020202020204" pitchFamily="34" charset="0"/>
                <a:ea typeface="Arial Unicode MS" panose="020B0604020202020204" pitchFamily="34" charset="-128"/>
                <a:cs typeface="B Nazanin"/>
              </a:rPr>
              <a:t>گيري </a:t>
            </a:r>
            <a:r>
              <a:rPr lang="fa-IR" dirty="0" smtClean="0">
                <a:latin typeface="Arial" panose="020B0604020202020204" pitchFamily="34" charset="0"/>
                <a:ea typeface="Arial Unicode MS" panose="020B0604020202020204" pitchFamily="34" charset="-128"/>
                <a:cs typeface="B Nazanin"/>
              </a:rPr>
              <a:t>کميت </a:t>
            </a:r>
            <a:r>
              <a:rPr lang="fa-IR" dirty="0">
                <a:latin typeface="Arial" panose="020B0604020202020204" pitchFamily="34" charset="0"/>
                <a:ea typeface="Arial Unicode MS" panose="020B0604020202020204" pitchFamily="34" charset="-128"/>
                <a:cs typeface="B Nazanin"/>
              </a:rPr>
              <a:t>هاي </a:t>
            </a:r>
            <a:r>
              <a:rPr lang="fa-IR" dirty="0" smtClean="0">
                <a:latin typeface="Arial" panose="020B0604020202020204" pitchFamily="34" charset="0"/>
                <a:ea typeface="Arial Unicode MS" panose="020B0604020202020204" pitchFamily="34" charset="-128"/>
                <a:cs typeface="B Nazanin"/>
              </a:rPr>
              <a:t>تابش)</a:t>
            </a:r>
          </a:p>
          <a:p>
            <a:pPr marL="0" indent="0">
              <a:lnSpc>
                <a:spcPct val="150000"/>
              </a:lnSpc>
              <a:buNone/>
            </a:pPr>
            <a:r>
              <a:rPr lang="fa-IR" dirty="0" smtClean="0">
                <a:latin typeface="Arial" panose="020B0604020202020204" pitchFamily="34" charset="0"/>
                <a:ea typeface="Arial Unicode MS" panose="020B0604020202020204" pitchFamily="34" charset="-128"/>
                <a:cs typeface="B Nazanin"/>
              </a:rPr>
              <a:t>2-کاوشگر – میله جستجو</a:t>
            </a:r>
          </a:p>
          <a:p>
            <a:pPr marL="0" indent="0">
              <a:lnSpc>
                <a:spcPct val="150000"/>
              </a:lnSpc>
              <a:buNone/>
            </a:pPr>
            <a:r>
              <a:rPr lang="fa-IR" dirty="0">
                <a:latin typeface="Arial" panose="020B0604020202020204" pitchFamily="34" charset="0"/>
                <a:ea typeface="Arial Unicode MS" panose="020B0604020202020204" pitchFamily="34" charset="-128"/>
                <a:cs typeface="B Nazanin"/>
              </a:rPr>
              <a:t>3</a:t>
            </a:r>
            <a:r>
              <a:rPr lang="fa-IR" dirty="0" smtClean="0">
                <a:latin typeface="Arial" panose="020B0604020202020204" pitchFamily="34" charset="0"/>
                <a:ea typeface="Arial Unicode MS" panose="020B0604020202020204" pitchFamily="34" charset="-128"/>
                <a:cs typeface="B Nazanin"/>
              </a:rPr>
              <a:t>- </a:t>
            </a:r>
            <a:r>
              <a:rPr lang="fa-IR" dirty="0">
                <a:latin typeface="Arial" panose="020B0604020202020204" pitchFamily="34" charset="0"/>
                <a:ea typeface="Arial Unicode MS" panose="020B0604020202020204" pitchFamily="34" charset="-128"/>
                <a:cs typeface="B Nazanin"/>
              </a:rPr>
              <a:t>دستگاه هشدارکننده </a:t>
            </a:r>
            <a:r>
              <a:rPr lang="fa-IR" dirty="0" smtClean="0">
                <a:latin typeface="Arial" panose="020B0604020202020204" pitchFamily="34" charset="0"/>
                <a:ea typeface="Arial Unicode MS" panose="020B0604020202020204" pitchFamily="34" charset="-128"/>
                <a:cs typeface="B Nazanin"/>
              </a:rPr>
              <a:t>پرتو</a:t>
            </a:r>
            <a:endParaRPr lang="fa-IR" dirty="0">
              <a:latin typeface="Arial" panose="020B0604020202020204" pitchFamily="34" charset="0"/>
              <a:ea typeface="Arial Unicode MS" panose="020B0604020202020204" pitchFamily="34" charset="-128"/>
              <a:cs typeface="B Nazanin"/>
            </a:endParaRPr>
          </a:p>
          <a:p>
            <a:pPr marL="0" indent="0">
              <a:lnSpc>
                <a:spcPct val="150000"/>
              </a:lnSpc>
              <a:buNone/>
            </a:pPr>
            <a:r>
              <a:rPr lang="fa-IR" dirty="0">
                <a:latin typeface="Arial" panose="020B0604020202020204" pitchFamily="34" charset="0"/>
                <a:ea typeface="Arial Unicode MS" panose="020B0604020202020204" pitchFamily="34" charset="-128"/>
                <a:cs typeface="B Nazanin"/>
              </a:rPr>
              <a:t>4- نمایانه- نماینگر </a:t>
            </a:r>
            <a:r>
              <a:rPr lang="fa-IR" dirty="0" smtClean="0">
                <a:latin typeface="Arial" panose="020B0604020202020204" pitchFamily="34" charset="0"/>
                <a:ea typeface="Arial Unicode MS" panose="020B0604020202020204" pitchFamily="34" charset="-128"/>
                <a:cs typeface="B Nazanin"/>
              </a:rPr>
              <a:t>پرتو (اندازه گیری تابش وهشداردهی)</a:t>
            </a:r>
            <a:endParaRPr lang="fa-IR" dirty="0">
              <a:latin typeface="Arial" panose="020B0604020202020204" pitchFamily="34" charset="0"/>
              <a:ea typeface="Arial Unicode MS" panose="020B0604020202020204" pitchFamily="34" charset="-128"/>
              <a:cs typeface="B Nazanin"/>
            </a:endParaRPr>
          </a:p>
          <a:p>
            <a:pPr marL="0" indent="0">
              <a:lnSpc>
                <a:spcPct val="150000"/>
              </a:lnSpc>
              <a:buNone/>
            </a:pPr>
            <a:r>
              <a:rPr lang="fa-IR" dirty="0">
                <a:latin typeface="Arial" panose="020B0604020202020204" pitchFamily="34" charset="0"/>
                <a:ea typeface="Arial Unicode MS" panose="020B0604020202020204" pitchFamily="34" charset="-128"/>
                <a:cs typeface="B Nazanin"/>
              </a:rPr>
              <a:t>5-نشانگرتابش </a:t>
            </a:r>
            <a:r>
              <a:rPr lang="fa-IR" dirty="0" smtClean="0">
                <a:latin typeface="Arial" panose="020B0604020202020204" pitchFamily="34" charset="0"/>
                <a:ea typeface="Arial Unicode MS" panose="020B0604020202020204" pitchFamily="34" charset="-128"/>
                <a:cs typeface="B Nazanin"/>
              </a:rPr>
              <a:t>(نشان </a:t>
            </a:r>
            <a:r>
              <a:rPr lang="fa-IR" dirty="0">
                <a:latin typeface="Arial" panose="020B0604020202020204" pitchFamily="34" charset="0"/>
                <a:ea typeface="Arial Unicode MS" panose="020B0604020202020204" pitchFamily="34" charset="-128"/>
                <a:cs typeface="B Nazanin"/>
              </a:rPr>
              <a:t>دهنده پرتوهای آسیب </a:t>
            </a:r>
            <a:r>
              <a:rPr lang="fa-IR" dirty="0" smtClean="0">
                <a:latin typeface="Arial" panose="020B0604020202020204" pitchFamily="34" charset="0"/>
                <a:ea typeface="Arial Unicode MS" panose="020B0604020202020204" pitchFamily="34" charset="-128"/>
                <a:cs typeface="B Nazanin"/>
              </a:rPr>
              <a:t>رسان)</a:t>
            </a:r>
          </a:p>
          <a:p>
            <a:pPr marL="0" indent="0">
              <a:lnSpc>
                <a:spcPct val="150000"/>
              </a:lnSpc>
              <a:buNone/>
            </a:pPr>
            <a:endParaRPr lang="fa-IR" dirty="0" smtClean="0">
              <a:cs typeface="B Nazanin"/>
            </a:endParaRPr>
          </a:p>
          <a:p>
            <a:pPr marL="0" indent="0">
              <a:lnSpc>
                <a:spcPct val="150000"/>
              </a:lnSpc>
              <a:buNone/>
            </a:pPr>
            <a:endParaRPr lang="fa-IR" dirty="0" smtClean="0">
              <a:cs typeface="B Nazanin"/>
            </a:endParaRPr>
          </a:p>
          <a:p>
            <a:pPr marL="0" indent="0">
              <a:lnSpc>
                <a:spcPct val="150000"/>
              </a:lnSpc>
              <a:buNone/>
            </a:pPr>
            <a:endParaRPr lang="fa-IR" dirty="0">
              <a:cs typeface="B Nazanin"/>
            </a:endParaRPr>
          </a:p>
        </p:txBody>
      </p:sp>
      <p:sp>
        <p:nvSpPr>
          <p:cNvPr id="4" name="Slide Number Placeholder 3"/>
          <p:cNvSpPr>
            <a:spLocks noGrp="1"/>
          </p:cNvSpPr>
          <p:nvPr>
            <p:ph type="sldNum" sz="quarter" idx="12"/>
          </p:nvPr>
        </p:nvSpPr>
        <p:spPr/>
        <p:txBody>
          <a:bodyPr/>
          <a:lstStyle/>
          <a:p>
            <a:fld id="{8B7C5C68-B9F6-4B2F-BC89-DC9A4F7D353A}" type="slidenum">
              <a:rPr lang="fa-IR" smtClean="0"/>
              <a:pPr/>
              <a:t>21</a:t>
            </a:fld>
            <a:endParaRPr lang="fa-IR"/>
          </a:p>
        </p:txBody>
      </p:sp>
    </p:spTree>
    <p:extLst>
      <p:ext uri="{BB962C8B-B14F-4D97-AF65-F5344CB8AC3E}">
        <p14:creationId xmlns:p14="http://schemas.microsoft.com/office/powerpoint/2010/main" val="35973103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980728"/>
            <a:ext cx="7560840" cy="5616624"/>
          </a:xfrm>
        </p:spPr>
        <p:txBody>
          <a:bodyPr>
            <a:normAutofit fontScale="47500" lnSpcReduction="20000"/>
          </a:bodyPr>
          <a:lstStyle/>
          <a:p>
            <a:pPr marL="0" indent="0">
              <a:lnSpc>
                <a:spcPct val="200000"/>
              </a:lnSpc>
              <a:buNone/>
            </a:pPr>
            <a:r>
              <a:rPr lang="fa-IR" sz="5900" dirty="0" smtClean="0">
                <a:latin typeface="Arial Rounded MT Bold" panose="020F0704030504030204" pitchFamily="34" charset="0"/>
                <a:cs typeface="B Nazanin"/>
              </a:rPr>
              <a:t>6 </a:t>
            </a:r>
            <a:r>
              <a:rPr lang="fa-IR" sz="5900" dirty="0">
                <a:latin typeface="Arial Rounded MT Bold" panose="020F0704030504030204" pitchFamily="34" charset="0"/>
                <a:cs typeface="B Nazanin"/>
              </a:rPr>
              <a:t>–طیف سنج </a:t>
            </a:r>
            <a:r>
              <a:rPr lang="fa-IR" sz="5900" dirty="0" smtClean="0">
                <a:latin typeface="Arial Rounded MT Bold" panose="020F0704030504030204" pitchFamily="34" charset="0"/>
                <a:cs typeface="B Nazanin"/>
              </a:rPr>
              <a:t>تابش( تعیین طیف انرژی تابش)</a:t>
            </a:r>
          </a:p>
          <a:p>
            <a:pPr marL="0" indent="0">
              <a:lnSpc>
                <a:spcPct val="200000"/>
              </a:lnSpc>
              <a:buNone/>
            </a:pPr>
            <a:r>
              <a:rPr lang="fa-IR" sz="5900" dirty="0">
                <a:latin typeface="Arial Rounded MT Bold" panose="020F0704030504030204" pitchFamily="34" charset="0"/>
                <a:cs typeface="B Nazanin"/>
              </a:rPr>
              <a:t>7</a:t>
            </a:r>
            <a:r>
              <a:rPr lang="fa-IR" sz="5900" dirty="0" smtClean="0">
                <a:latin typeface="Arial Rounded MT Bold" panose="020F0704030504030204" pitchFamily="34" charset="0"/>
                <a:cs typeface="B Nazanin"/>
              </a:rPr>
              <a:t> </a:t>
            </a:r>
            <a:r>
              <a:rPr lang="fa-IR" sz="5900" dirty="0">
                <a:latin typeface="Arial Rounded MT Bold" panose="020F0704030504030204" pitchFamily="34" charset="0"/>
                <a:cs typeface="B Nazanin"/>
              </a:rPr>
              <a:t>– طیف سنج </a:t>
            </a:r>
            <a:r>
              <a:rPr lang="fa-IR" sz="5900" dirty="0" smtClean="0">
                <a:latin typeface="Arial Rounded MT Bold" panose="020F0704030504030204" pitchFamily="34" charset="0"/>
                <a:cs typeface="B Nazanin"/>
              </a:rPr>
              <a:t>جرمی(تجزیه یک ماده برحسب فراوانی نسبی)</a:t>
            </a:r>
            <a:endParaRPr lang="fa-IR" sz="5900" dirty="0">
              <a:latin typeface="Arial Rounded MT Bold" panose="020F0704030504030204" pitchFamily="34" charset="0"/>
              <a:cs typeface="B Nazanin"/>
            </a:endParaRPr>
          </a:p>
          <a:p>
            <a:pPr marL="0" indent="0">
              <a:lnSpc>
                <a:spcPct val="200000"/>
              </a:lnSpc>
              <a:buNone/>
            </a:pPr>
            <a:r>
              <a:rPr lang="fa-IR" sz="5900" dirty="0">
                <a:latin typeface="Arial Rounded MT Bold" panose="020F0704030504030204" pitchFamily="34" charset="0"/>
                <a:cs typeface="B Nazanin"/>
              </a:rPr>
              <a:t>8- طیف سنج </a:t>
            </a:r>
            <a:r>
              <a:rPr lang="fa-IR" sz="5900" dirty="0" smtClean="0">
                <a:latin typeface="Arial Rounded MT Bold" panose="020F0704030504030204" pitchFamily="34" charset="0"/>
                <a:cs typeface="B Nazanin"/>
              </a:rPr>
              <a:t>تشدید(شمارهستک ها دریکای حجمی هسته اتم)</a:t>
            </a:r>
            <a:endParaRPr lang="fa-IR" sz="5900" dirty="0">
              <a:latin typeface="Arial Rounded MT Bold" panose="020F0704030504030204" pitchFamily="34" charset="0"/>
              <a:cs typeface="B Nazanin"/>
            </a:endParaRPr>
          </a:p>
          <a:p>
            <a:pPr marL="0" indent="0">
              <a:lnSpc>
                <a:spcPct val="200000"/>
              </a:lnSpc>
              <a:buNone/>
            </a:pPr>
            <a:r>
              <a:rPr lang="fa-IR" sz="5900" dirty="0">
                <a:latin typeface="Arial Rounded MT Bold" panose="020F0704030504030204" pitchFamily="34" charset="0"/>
                <a:cs typeface="B Nazanin"/>
              </a:rPr>
              <a:t>9 – پرتوزایی </a:t>
            </a:r>
            <a:r>
              <a:rPr lang="fa-IR" sz="5900" dirty="0" smtClean="0">
                <a:latin typeface="Arial Rounded MT Bold" panose="020F0704030504030204" pitchFamily="34" charset="0"/>
                <a:cs typeface="B Nazanin"/>
              </a:rPr>
              <a:t>سنج(اندازه گیری فعالیت منبع تابش)</a:t>
            </a:r>
            <a:endParaRPr lang="fa-IR" sz="5900" dirty="0">
              <a:latin typeface="Arial Rounded MT Bold" panose="020F0704030504030204" pitchFamily="34" charset="0"/>
              <a:cs typeface="B Nazanin"/>
            </a:endParaRPr>
          </a:p>
          <a:p>
            <a:pPr marL="0" indent="0">
              <a:lnSpc>
                <a:spcPct val="200000"/>
              </a:lnSpc>
              <a:buNone/>
            </a:pPr>
            <a:r>
              <a:rPr lang="fa-IR" sz="5900" dirty="0">
                <a:latin typeface="Arial Rounded MT Bold" panose="020F0704030504030204" pitchFamily="34" charset="0"/>
                <a:cs typeface="B Nazanin"/>
              </a:rPr>
              <a:t>الف)پرتوزایی سنج سطحی        ب) پرتوزایی سنج حجمی</a:t>
            </a:r>
          </a:p>
          <a:p>
            <a:pPr marL="0" indent="0">
              <a:lnSpc>
                <a:spcPct val="200000"/>
              </a:lnSpc>
              <a:buNone/>
            </a:pPr>
            <a:r>
              <a:rPr lang="fa-IR" sz="5900" dirty="0">
                <a:latin typeface="Arial Rounded MT Bold" panose="020F0704030504030204" pitchFamily="34" charset="0"/>
                <a:cs typeface="B Nazanin"/>
              </a:rPr>
              <a:t>10) دوز </a:t>
            </a:r>
            <a:r>
              <a:rPr lang="fa-IR" sz="5900" dirty="0" smtClean="0">
                <a:latin typeface="Arial Rounded MT Bold" panose="020F0704030504030204" pitchFamily="34" charset="0"/>
                <a:cs typeface="B Nazanin"/>
              </a:rPr>
              <a:t>سنج(اندازه </a:t>
            </a:r>
            <a:r>
              <a:rPr lang="fa-IR" sz="5900" dirty="0">
                <a:latin typeface="Arial Rounded MT Bold" panose="020F0704030504030204" pitchFamily="34" charset="0"/>
                <a:cs typeface="B Nazanin"/>
              </a:rPr>
              <a:t>گیری کمییت های دوزجذبی)</a:t>
            </a:r>
          </a:p>
          <a:p>
            <a:pPr marL="0" indent="0">
              <a:lnSpc>
                <a:spcPct val="200000"/>
              </a:lnSpc>
              <a:buNone/>
            </a:pPr>
            <a:endParaRPr lang="fa-IR" dirty="0" smtClean="0">
              <a:cs typeface="B Nazanin"/>
            </a:endParaRPr>
          </a:p>
          <a:p>
            <a:pPr marL="0" indent="0">
              <a:lnSpc>
                <a:spcPct val="200000"/>
              </a:lnSpc>
              <a:buNone/>
            </a:pPr>
            <a:endParaRPr lang="fa-IR" dirty="0" smtClean="0">
              <a:cs typeface="B Nazanin"/>
            </a:endParaRPr>
          </a:p>
        </p:txBody>
      </p:sp>
      <p:sp>
        <p:nvSpPr>
          <p:cNvPr id="2" name="Slide Number Placeholder 1"/>
          <p:cNvSpPr>
            <a:spLocks noGrp="1"/>
          </p:cNvSpPr>
          <p:nvPr>
            <p:ph type="sldNum" sz="quarter" idx="12"/>
          </p:nvPr>
        </p:nvSpPr>
        <p:spPr/>
        <p:txBody>
          <a:bodyPr/>
          <a:lstStyle/>
          <a:p>
            <a:fld id="{8B7C5C68-B9F6-4B2F-BC89-DC9A4F7D353A}" type="slidenum">
              <a:rPr lang="fa-IR" smtClean="0"/>
              <a:pPr/>
              <a:t>22</a:t>
            </a:fld>
            <a:endParaRPr lang="fa-IR"/>
          </a:p>
        </p:txBody>
      </p:sp>
    </p:spTree>
    <p:extLst>
      <p:ext uri="{BB962C8B-B14F-4D97-AF65-F5344CB8AC3E}">
        <p14:creationId xmlns:p14="http://schemas.microsoft.com/office/powerpoint/2010/main" val="2564141021"/>
      </p:ext>
    </p:extLst>
  </p:cSld>
  <p:clrMapOvr>
    <a:masterClrMapping/>
  </p:clrMapOvr>
  <p:transition spd="slow">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lstStyle/>
          <a:p>
            <a:pPr algn="r"/>
            <a:r>
              <a:rPr lang="fa-IR" dirty="0" smtClean="0">
                <a:solidFill>
                  <a:srgbClr val="002060"/>
                </a:solidFill>
              </a:rPr>
              <a:t>اثرات بیو لوژیکی الفا بر بدن:</a:t>
            </a:r>
            <a:endParaRPr lang="en-US" dirty="0">
              <a:solidFill>
                <a:srgbClr val="002060"/>
              </a:solidFill>
            </a:endParaRPr>
          </a:p>
        </p:txBody>
      </p:sp>
      <p:sp>
        <p:nvSpPr>
          <p:cNvPr id="3" name="Content Placeholder 2"/>
          <p:cNvSpPr>
            <a:spLocks noGrp="1"/>
          </p:cNvSpPr>
          <p:nvPr>
            <p:ph idx="1"/>
          </p:nvPr>
        </p:nvSpPr>
        <p:spPr>
          <a:xfrm>
            <a:off x="533400" y="1600200"/>
            <a:ext cx="8229600" cy="4389120"/>
          </a:xfrm>
        </p:spPr>
        <p:txBody>
          <a:bodyPr>
            <a:normAutofit lnSpcReduction="10000"/>
          </a:bodyPr>
          <a:lstStyle/>
          <a:p>
            <a:pPr>
              <a:lnSpc>
                <a:spcPct val="150000"/>
              </a:lnSpc>
            </a:pPr>
            <a:r>
              <a:rPr lang="fa-IR" dirty="0" smtClean="0"/>
              <a:t>اثرات بیولوژیکی ناشی از پرتوهای یونیزان بدلیل برخورد انرژی به سلول بافت ها وایجاد تغییرات شیمیایی درون بافت هاست.این تغییرات از ساختار رادیکال های ازاد ومولکول های برانگیخته ناشی میشود.</a:t>
            </a:r>
          </a:p>
          <a:p>
            <a:pPr>
              <a:lnSpc>
                <a:spcPct val="150000"/>
              </a:lnSpc>
            </a:pPr>
            <a:r>
              <a:rPr lang="fa-IR" dirty="0" smtClean="0"/>
              <a:t>60%آب درون بافت ها بخاطر رادیکالهای </a:t>
            </a:r>
            <a:r>
              <a:rPr lang="en-US" dirty="0" smtClean="0"/>
              <a:t>H</a:t>
            </a:r>
            <a:r>
              <a:rPr lang="fa-IR" dirty="0" smtClean="0"/>
              <a:t>و</a:t>
            </a:r>
            <a:r>
              <a:rPr lang="en-US" dirty="0" smtClean="0"/>
              <a:t>OH</a:t>
            </a:r>
            <a:r>
              <a:rPr lang="fa-IR" dirty="0"/>
              <a:t> </a:t>
            </a:r>
            <a:r>
              <a:rPr lang="fa-IR" dirty="0" smtClean="0"/>
              <a:t>موجوددرآن هدف خوبی برای فعالیت دراین بافت ها میباشد.</a:t>
            </a:r>
          </a:p>
          <a:p>
            <a:pPr>
              <a:lnSpc>
                <a:spcPct val="150000"/>
              </a:lnSpc>
            </a:pPr>
            <a:r>
              <a:rPr lang="fa-IR" dirty="0">
                <a:cs typeface="B Nazanin"/>
              </a:rPr>
              <a:t>ﻭﺍﮐﻨﺶ ﻣستقیم ﭘﺮﺗﻮ ﺑﻪ ﺗﺎﺛﯿﺮ ﺳﺮﯾﻊ ﻓﯿﺰﯾﮑﯽ ﻧﺎﺷﯽ ﺍﺯ ﭘﺮﺗﻮ </a:t>
            </a:r>
            <a:r>
              <a:rPr lang="fa-IR" dirty="0" smtClean="0">
                <a:cs typeface="B Nazanin"/>
              </a:rPr>
              <a:t>ﻫﺎﯼ ﯾﻮﻧﯿﺰﺍﻥ </a:t>
            </a:r>
            <a:r>
              <a:rPr lang="fa-IR" dirty="0">
                <a:cs typeface="B Nazanin"/>
              </a:rPr>
              <a:t>ﺑﺮ ﺭﻭﯼ ﻣﻠﮑﻮﻝ ﻫﺎﯼ ﺑﯿﻮﻟﻮژیک ﺣﯿﺎﺗﯽ ﻭ ﻣﻬﻢ ﺑﺮﻣﯽﮔﺮﺩﺩ . </a:t>
            </a:r>
          </a:p>
          <a:p>
            <a:pPr>
              <a:lnSpc>
                <a:spcPct val="150000"/>
              </a:lnSpc>
            </a:pPr>
            <a:endParaRPr lang="en-US" dirty="0"/>
          </a:p>
        </p:txBody>
      </p:sp>
      <p:sp>
        <p:nvSpPr>
          <p:cNvPr id="4" name="Slide Number Placeholder 3"/>
          <p:cNvSpPr>
            <a:spLocks noGrp="1"/>
          </p:cNvSpPr>
          <p:nvPr>
            <p:ph type="sldNum" sz="quarter" idx="12"/>
          </p:nvPr>
        </p:nvSpPr>
        <p:spPr/>
        <p:txBody>
          <a:bodyPr/>
          <a:lstStyle/>
          <a:p>
            <a:fld id="{8B7C5C68-B9F6-4B2F-BC89-DC9A4F7D353A}" type="slidenum">
              <a:rPr lang="fa-IR" smtClean="0"/>
              <a:pPr/>
              <a:t>23</a:t>
            </a:fld>
            <a:endParaRPr lang="fa-IR"/>
          </a:p>
        </p:txBody>
      </p:sp>
    </p:spTree>
    <p:extLst>
      <p:ext uri="{BB962C8B-B14F-4D97-AF65-F5344CB8AC3E}">
        <p14:creationId xmlns:p14="http://schemas.microsoft.com/office/powerpoint/2010/main" val="754388795"/>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9600"/>
            <a:ext cx="7467600" cy="5334000"/>
          </a:xfrm>
        </p:spPr>
        <p:txBody>
          <a:bodyPr>
            <a:normAutofit/>
          </a:bodyPr>
          <a:lstStyle/>
          <a:p>
            <a:pPr marL="0" indent="0">
              <a:lnSpc>
                <a:spcPct val="150000"/>
              </a:lnSpc>
              <a:buNone/>
            </a:pPr>
            <a:r>
              <a:rPr lang="fa-IR" dirty="0" smtClean="0">
                <a:cs typeface="B Nazanin"/>
              </a:rPr>
              <a:t>ﺍﺛﺮﺍﺕ </a:t>
            </a:r>
            <a:r>
              <a:rPr lang="fa-IR" dirty="0">
                <a:cs typeface="B Nazanin"/>
              </a:rPr>
              <a:t>ﺑﯿﻮﻟﻮﮊﯾﮏ </a:t>
            </a:r>
            <a:r>
              <a:rPr lang="fa-IR" dirty="0" smtClean="0">
                <a:cs typeface="B Nazanin"/>
              </a:rPr>
              <a:t>ﭘﺮﺗﻮﺩﺭ </a:t>
            </a:r>
            <a:r>
              <a:rPr lang="fa-IR" dirty="0">
                <a:cs typeface="B Nazanin"/>
              </a:rPr>
              <a:t>ﺍﻧﺴﺎﻥ ﺑﺴﺘﻪ </a:t>
            </a:r>
            <a:r>
              <a:rPr lang="fa-IR" dirty="0" smtClean="0">
                <a:cs typeface="B Nazanin"/>
              </a:rPr>
              <a:t>ﺑﻪ ﺷﺮﺍﯾﻂ </a:t>
            </a:r>
            <a:r>
              <a:rPr lang="fa-IR" dirty="0">
                <a:cs typeface="B Nazanin"/>
              </a:rPr>
              <a:t>ﻣﺨﺘﻠﻒ </a:t>
            </a:r>
            <a:r>
              <a:rPr lang="fa-IR" dirty="0">
                <a:solidFill>
                  <a:srgbClr val="FF0000"/>
                </a:solidFill>
                <a:cs typeface="B Nazanin"/>
              </a:rPr>
              <a:t>ﻣﻮﺍﺟﻬﻪ</a:t>
            </a:r>
            <a:r>
              <a:rPr lang="fa-IR" dirty="0">
                <a:cs typeface="B Nazanin"/>
              </a:rPr>
              <a:t> ﻭ </a:t>
            </a:r>
            <a:r>
              <a:rPr lang="fa-IR" dirty="0">
                <a:solidFill>
                  <a:srgbClr val="FF0000"/>
                </a:solidFill>
                <a:cs typeface="B Nazanin"/>
              </a:rPr>
              <a:t>ﻓﺎﮐﺘﻮﺭﻫﺎ</a:t>
            </a:r>
            <a:r>
              <a:rPr lang="fa-IR" dirty="0">
                <a:cs typeface="B Nazanin"/>
              </a:rPr>
              <a:t> ﻭ </a:t>
            </a:r>
            <a:r>
              <a:rPr lang="fa-IR" dirty="0">
                <a:solidFill>
                  <a:srgbClr val="FF0000"/>
                </a:solidFill>
                <a:cs typeface="B Nazanin"/>
              </a:rPr>
              <a:t>ﻋﻮﺍﻣﻞ ﺑﯿﻮﻟﻮﮊﯾﮏ </a:t>
            </a:r>
            <a:r>
              <a:rPr lang="fa-IR" dirty="0">
                <a:cs typeface="B Nazanin"/>
              </a:rPr>
              <a:t>ﺗﻐﯿﯿﺮ </a:t>
            </a:r>
            <a:r>
              <a:rPr lang="fa-IR" dirty="0" smtClean="0">
                <a:cs typeface="B Nazanin"/>
              </a:rPr>
              <a:t>ﻣﯽﮐﻨﺪ ﻣﻬﻤﺘﺮﯾﻦ </a:t>
            </a:r>
            <a:r>
              <a:rPr lang="fa-IR" dirty="0">
                <a:cs typeface="B Nazanin"/>
              </a:rPr>
              <a:t>ﺁﻧﻬﺎ ﻋﺒﺎﺭﺗﻨﺪ ﺍﺯ :</a:t>
            </a:r>
          </a:p>
          <a:p>
            <a:pPr marL="0" indent="0">
              <a:lnSpc>
                <a:spcPct val="150000"/>
              </a:lnSpc>
              <a:buNone/>
            </a:pPr>
            <a:r>
              <a:rPr lang="fa-IR" dirty="0" smtClean="0">
                <a:cs typeface="B Nazanin"/>
              </a:rPr>
              <a:t>۱-میزان دوز</a:t>
            </a:r>
          </a:p>
          <a:p>
            <a:pPr marL="0" indent="0">
              <a:lnSpc>
                <a:spcPct val="150000"/>
              </a:lnSpc>
              <a:buNone/>
            </a:pPr>
            <a:r>
              <a:rPr lang="fa-IR" dirty="0" smtClean="0">
                <a:cs typeface="B Nazanin"/>
              </a:rPr>
              <a:t>۲-تقسیم بندی دوز</a:t>
            </a:r>
            <a:endParaRPr lang="fa-IR" dirty="0">
              <a:cs typeface="B Nazanin"/>
            </a:endParaRPr>
          </a:p>
          <a:p>
            <a:pPr marL="0" indent="0">
              <a:lnSpc>
                <a:spcPct val="150000"/>
              </a:lnSpc>
              <a:buNone/>
            </a:pPr>
            <a:r>
              <a:rPr lang="fa-IR" dirty="0" smtClean="0">
                <a:cs typeface="B Nazanin"/>
              </a:rPr>
              <a:t>۳-جابجایی خطی</a:t>
            </a:r>
          </a:p>
          <a:p>
            <a:pPr marL="0" indent="0">
              <a:lnSpc>
                <a:spcPct val="150000"/>
              </a:lnSpc>
              <a:buNone/>
            </a:pPr>
            <a:r>
              <a:rPr lang="fa-IR" dirty="0" smtClean="0">
                <a:cs typeface="B Nazanin"/>
              </a:rPr>
              <a:t>۴-حساسیت بافت ها</a:t>
            </a:r>
            <a:endParaRPr lang="fa-IR" dirty="0">
              <a:cs typeface="B Nazanin"/>
            </a:endParaRPr>
          </a:p>
        </p:txBody>
      </p:sp>
      <p:sp>
        <p:nvSpPr>
          <p:cNvPr id="2" name="Slide Number Placeholder 1"/>
          <p:cNvSpPr>
            <a:spLocks noGrp="1"/>
          </p:cNvSpPr>
          <p:nvPr>
            <p:ph type="sldNum" sz="quarter" idx="12"/>
          </p:nvPr>
        </p:nvSpPr>
        <p:spPr/>
        <p:txBody>
          <a:bodyPr/>
          <a:lstStyle/>
          <a:p>
            <a:fld id="{8B7C5C68-B9F6-4B2F-BC89-DC9A4F7D353A}" type="slidenum">
              <a:rPr lang="fa-IR" smtClean="0"/>
              <a:pPr/>
              <a:t>24</a:t>
            </a:fld>
            <a:endParaRPr lang="fa-IR"/>
          </a:p>
        </p:txBody>
      </p:sp>
    </p:spTree>
    <p:extLst>
      <p:ext uri="{BB962C8B-B14F-4D97-AF65-F5344CB8AC3E}">
        <p14:creationId xmlns:p14="http://schemas.microsoft.com/office/powerpoint/2010/main" val="204366741"/>
      </p:ext>
    </p:extLst>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908720"/>
            <a:ext cx="6196405" cy="4752528"/>
          </a:xfrm>
        </p:spPr>
        <p:txBody>
          <a:bodyPr>
            <a:normAutofit fontScale="92500" lnSpcReduction="10000"/>
          </a:bodyPr>
          <a:lstStyle/>
          <a:p>
            <a:pPr marL="0" indent="0">
              <a:lnSpc>
                <a:spcPct val="150000"/>
              </a:lnSpc>
              <a:buNone/>
            </a:pPr>
            <a:r>
              <a:rPr lang="fa-IR" dirty="0" smtClean="0">
                <a:cs typeface="B Nazanin"/>
              </a:rPr>
              <a:t>1*</a:t>
            </a:r>
            <a:r>
              <a:rPr lang="fa-IR" dirty="0" smtClean="0">
                <a:solidFill>
                  <a:srgbClr val="FF0000"/>
                </a:solidFill>
                <a:cs typeface="B Nazanin"/>
              </a:rPr>
              <a:t> ﻣﯿﺰﺍﻥ </a:t>
            </a:r>
            <a:r>
              <a:rPr lang="fa-IR" dirty="0">
                <a:solidFill>
                  <a:srgbClr val="FF0000"/>
                </a:solidFill>
                <a:cs typeface="B Nazanin"/>
              </a:rPr>
              <a:t>ﺩﻭﺯ </a:t>
            </a:r>
            <a:r>
              <a:rPr lang="en-US" dirty="0">
                <a:solidFill>
                  <a:srgbClr val="FF0000"/>
                </a:solidFill>
                <a:cs typeface="B Nazanin"/>
              </a:rPr>
              <a:t>dose rate :</a:t>
            </a:r>
          </a:p>
          <a:p>
            <a:pPr marL="0" indent="0">
              <a:lnSpc>
                <a:spcPct val="150000"/>
              </a:lnSpc>
              <a:buNone/>
            </a:pPr>
            <a:r>
              <a:rPr lang="fa-IR" dirty="0">
                <a:cs typeface="B Nazanin"/>
              </a:rPr>
              <a:t>ﺗﺎﺛﯿﺮﺍﺕ ﻭﻋﻮﺍﺭﺽ ﺍﯾﺠﺎﺩ ﺷﺪﻩ ﺑﻮﺳﯿﻠﻪ ﭘﺮﺗﻮﻫﺎ ، ﺑﺎ ﺗﻐﯿﯿﺮ ﻣﯿﺰﺍﻥ</a:t>
            </a:r>
          </a:p>
          <a:p>
            <a:pPr marL="0" indent="0">
              <a:lnSpc>
                <a:spcPct val="150000"/>
              </a:lnSpc>
              <a:buNone/>
            </a:pPr>
            <a:r>
              <a:rPr lang="fa-IR" dirty="0">
                <a:cs typeface="B Nazanin"/>
              </a:rPr>
              <a:t>ﺩﻭﺯ ﺩﺭﯾﺎﻓﺘﯽ ﮐﺎﻫﺶ ﻣﯽ </a:t>
            </a:r>
            <a:r>
              <a:rPr lang="fa-IR" dirty="0" smtClean="0">
                <a:cs typeface="B Nazanin"/>
              </a:rPr>
              <a:t>ﯾﺎﺑﺪ.</a:t>
            </a:r>
            <a:endParaRPr lang="en-US" dirty="0">
              <a:cs typeface="B Nazanin"/>
            </a:endParaRPr>
          </a:p>
          <a:p>
            <a:pPr marL="0" indent="0">
              <a:lnSpc>
                <a:spcPct val="150000"/>
              </a:lnSpc>
              <a:buNone/>
            </a:pPr>
            <a:r>
              <a:rPr lang="fa-IR" dirty="0">
                <a:cs typeface="B Nazanin"/>
              </a:rPr>
              <a:t>ﺭﻭﻧﺪ ﺟﺒﺮﺍﻥ ﺑﯿﻮﻟﻮﮊﯾﮑﯽ ﻋﻮﺍﺭﺽ ﺑﺮﺧﻮﺭﺩ ﺍﺷﻌﻪ ، ﻭﻗﺘﯽ </a:t>
            </a:r>
            <a:r>
              <a:rPr lang="fa-IR" dirty="0">
                <a:solidFill>
                  <a:srgbClr val="FF0000"/>
                </a:solidFill>
                <a:cs typeface="B Nazanin"/>
              </a:rPr>
              <a:t>ﺯﻣﺎﻥ</a:t>
            </a:r>
          </a:p>
          <a:p>
            <a:pPr marL="0" indent="0">
              <a:lnSpc>
                <a:spcPct val="150000"/>
              </a:lnSpc>
              <a:buNone/>
            </a:pPr>
            <a:r>
              <a:rPr lang="fa-IR" dirty="0">
                <a:solidFill>
                  <a:srgbClr val="FF0000"/>
                </a:solidFill>
                <a:cs typeface="B Nazanin"/>
              </a:rPr>
              <a:t>ﺑﯿﺸﺘﺮﯼ</a:t>
            </a:r>
            <a:r>
              <a:rPr lang="fa-IR" dirty="0">
                <a:cs typeface="B Nazanin"/>
              </a:rPr>
              <a:t> ﺩﺍﺷﺘﻪ ﺑﺎﺷﺪ ﺑﻪ ﺻﻮﺭﺕ ﻣﺤﺴﻮﺱ </a:t>
            </a:r>
            <a:r>
              <a:rPr lang="fa-IR" dirty="0">
                <a:solidFill>
                  <a:srgbClr val="FF0000"/>
                </a:solidFill>
                <a:cs typeface="B Nazanin"/>
              </a:rPr>
              <a:t>ﺍﻓﺰﺍﯾﺶ</a:t>
            </a:r>
            <a:r>
              <a:rPr lang="fa-IR" dirty="0">
                <a:cs typeface="B Nazanin"/>
              </a:rPr>
              <a:t> ﺧﻮﺍﻫﺪ ﯾﺎﻓﺖ .</a:t>
            </a:r>
          </a:p>
          <a:p>
            <a:pPr marL="0" indent="0">
              <a:lnSpc>
                <a:spcPct val="150000"/>
              </a:lnSpc>
              <a:buNone/>
            </a:pPr>
            <a:r>
              <a:rPr lang="fa-IR" dirty="0">
                <a:cs typeface="B Nazanin"/>
              </a:rPr>
              <a:t>ﮐﺎﻫﺶ ﺍﺛﺮﺍﺕ ﺑﯿﻮﻟﻮﮊﯾﮏ ﻫﺮ ﺩﻭﺯ ﺩﺭ ﻣﻘﺎﺩﯾﺮ </a:t>
            </a:r>
            <a:r>
              <a:rPr lang="fa-IR" dirty="0" smtClean="0">
                <a:cs typeface="B Nazanin"/>
              </a:rPr>
              <a:t> ﺯﯾﺎﺩ  </a:t>
            </a:r>
            <a:r>
              <a:rPr lang="fa-IR" dirty="0">
                <a:cs typeface="B Nazanin"/>
              </a:rPr>
              <a:t>ﻧﺴﺒﺖ ﺑﻪ </a:t>
            </a:r>
            <a:r>
              <a:rPr lang="fa-IR" dirty="0" smtClean="0">
                <a:cs typeface="B Nazanin"/>
              </a:rPr>
              <a:t>ﻣﻘﺎﺩﯾﺮ </a:t>
            </a:r>
            <a:r>
              <a:rPr lang="fa-IR" dirty="0" smtClean="0">
                <a:solidFill>
                  <a:srgbClr val="FF0000"/>
                </a:solidFill>
                <a:cs typeface="B Nazanin"/>
              </a:rPr>
              <a:t>ﺩﻭﺯ</a:t>
            </a:r>
            <a:r>
              <a:rPr lang="fa-IR" dirty="0" smtClean="0">
                <a:cs typeface="B Nazanin"/>
              </a:rPr>
              <a:t> </a:t>
            </a:r>
            <a:r>
              <a:rPr lang="fa-IR" dirty="0" smtClean="0">
                <a:solidFill>
                  <a:srgbClr val="FF0000"/>
                </a:solidFill>
                <a:cs typeface="B Nazanin"/>
              </a:rPr>
              <a:t>ﮐﻤﺘﺮ</a:t>
            </a:r>
            <a:r>
              <a:rPr lang="fa-IR" dirty="0" smtClean="0">
                <a:cs typeface="B Nazanin"/>
              </a:rPr>
              <a:t> </a:t>
            </a:r>
            <a:r>
              <a:rPr lang="fa-IR" dirty="0">
                <a:cs typeface="B Nazanin"/>
              </a:rPr>
              <a:t>ﺩﺭ ﯾﮏ ﻓﺎﮐﺘﻮﺭ ﺣﺪﻭﺩ </a:t>
            </a:r>
            <a:r>
              <a:rPr lang="fa-IR" dirty="0" smtClean="0">
                <a:solidFill>
                  <a:srgbClr val="FF0000"/>
                </a:solidFill>
                <a:cs typeface="B Nazanin"/>
              </a:rPr>
              <a:t>2-10ﻧﻮﺳﺎﻥ</a:t>
            </a:r>
            <a:r>
              <a:rPr lang="fa-IR" dirty="0" smtClean="0">
                <a:cs typeface="B Nazanin"/>
              </a:rPr>
              <a:t> </a:t>
            </a:r>
            <a:r>
              <a:rPr lang="fa-IR" dirty="0">
                <a:cs typeface="B Nazanin"/>
              </a:rPr>
              <a:t>ﺩﺍﺭﺩ . ﻣﻨﺎﺳﺐ </a:t>
            </a:r>
            <a:r>
              <a:rPr lang="fa-IR" dirty="0" smtClean="0">
                <a:cs typeface="B Nazanin"/>
              </a:rPr>
              <a:t>ﺗﺮﯾﻦﺣﺎﻟﺖ </a:t>
            </a:r>
            <a:r>
              <a:rPr lang="fa-IR" dirty="0">
                <a:cs typeface="B Nazanin"/>
              </a:rPr>
              <a:t>ﺁﻥ ﻣﻘﺪﺍﺭ 3 </a:t>
            </a:r>
            <a:r>
              <a:rPr lang="fa-IR" dirty="0" smtClean="0">
                <a:cs typeface="B Nazanin"/>
              </a:rPr>
              <a:t>ﺍﺳﺖ.</a:t>
            </a:r>
            <a:endParaRPr lang="fa-IR" dirty="0">
              <a:cs typeface="B Nazanin"/>
            </a:endParaRPr>
          </a:p>
          <a:p>
            <a:pPr marL="0" indent="0">
              <a:lnSpc>
                <a:spcPct val="150000"/>
              </a:lnSpc>
              <a:buNone/>
            </a:pPr>
            <a:endParaRPr lang="fa-IR" dirty="0">
              <a:cs typeface="B Nazanin"/>
            </a:endParaRPr>
          </a:p>
        </p:txBody>
      </p:sp>
      <p:sp>
        <p:nvSpPr>
          <p:cNvPr id="2" name="Slide Number Placeholder 1"/>
          <p:cNvSpPr>
            <a:spLocks noGrp="1"/>
          </p:cNvSpPr>
          <p:nvPr>
            <p:ph type="sldNum" sz="quarter" idx="12"/>
          </p:nvPr>
        </p:nvSpPr>
        <p:spPr/>
        <p:txBody>
          <a:bodyPr/>
          <a:lstStyle/>
          <a:p>
            <a:fld id="{8B7C5C68-B9F6-4B2F-BC89-DC9A4F7D353A}" type="slidenum">
              <a:rPr lang="fa-IR" smtClean="0"/>
              <a:pPr/>
              <a:t>25</a:t>
            </a:fld>
            <a:endParaRPr lang="fa-IR"/>
          </a:p>
        </p:txBody>
      </p:sp>
    </p:spTree>
    <p:extLst>
      <p:ext uri="{BB962C8B-B14F-4D97-AF65-F5344CB8AC3E}">
        <p14:creationId xmlns:p14="http://schemas.microsoft.com/office/powerpoint/2010/main" val="263582740"/>
      </p:ext>
    </p:extLst>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124744"/>
            <a:ext cx="6196405" cy="4598325"/>
          </a:xfrm>
        </p:spPr>
        <p:txBody>
          <a:bodyPr>
            <a:normAutofit/>
          </a:bodyPr>
          <a:lstStyle/>
          <a:p>
            <a:pPr marL="0" indent="0">
              <a:lnSpc>
                <a:spcPct val="150000"/>
              </a:lnSpc>
              <a:buNone/>
            </a:pPr>
            <a:r>
              <a:rPr lang="fa-IR" sz="3200" b="1" dirty="0" smtClean="0"/>
              <a:t>۲</a:t>
            </a:r>
            <a:r>
              <a:rPr lang="fa-IR" dirty="0" smtClean="0"/>
              <a:t>*</a:t>
            </a:r>
            <a:r>
              <a:rPr lang="fa-IR" dirty="0" smtClean="0">
                <a:solidFill>
                  <a:srgbClr val="FF0000"/>
                </a:solidFill>
              </a:rPr>
              <a:t> ﺗﻘﺴﻢ </a:t>
            </a:r>
            <a:r>
              <a:rPr lang="fa-IR" dirty="0">
                <a:solidFill>
                  <a:srgbClr val="FF0000"/>
                </a:solidFill>
              </a:rPr>
              <a:t>ﺑﻨﺪﯼ ﺩﻭﺯ </a:t>
            </a:r>
            <a:r>
              <a:rPr lang="fa-IR" dirty="0" smtClean="0">
                <a:solidFill>
                  <a:srgbClr val="FF0000"/>
                </a:solidFill>
              </a:rPr>
              <a:t> </a:t>
            </a:r>
            <a:endParaRPr lang="en-US" dirty="0" smtClean="0">
              <a:solidFill>
                <a:srgbClr val="FF0000"/>
              </a:solidFill>
            </a:endParaRPr>
          </a:p>
          <a:p>
            <a:pPr marL="0" indent="0">
              <a:lnSpc>
                <a:spcPct val="150000"/>
              </a:lnSpc>
              <a:buNone/>
            </a:pPr>
            <a:r>
              <a:rPr lang="fa-IR" dirty="0" smtClean="0"/>
              <a:t>ﺗﻘﺴﯿﻢ </a:t>
            </a:r>
            <a:r>
              <a:rPr lang="fa-IR" dirty="0"/>
              <a:t>ﺑﻨﺪﯼ ﯾﮏ </a:t>
            </a:r>
            <a:r>
              <a:rPr lang="fa-IR" dirty="0" smtClean="0"/>
              <a:t>ﺩﻭﺯ ﺑﻪ </a:t>
            </a:r>
            <a:r>
              <a:rPr lang="fa-IR" dirty="0"/>
              <a:t>ﺗﻘﺴﯿﻤﺎﺕ </a:t>
            </a:r>
            <a:r>
              <a:rPr lang="fa-IR" dirty="0" smtClean="0"/>
              <a:t>ﮐﻮﭼﮑﺘﺮ</a:t>
            </a:r>
            <a:r>
              <a:rPr lang="fa-IR" dirty="0" smtClean="0">
                <a:latin typeface="Arial" panose="020B0604020202020204" pitchFamily="34" charset="0"/>
              </a:rPr>
              <a:t> در زمانهای جداازهم </a:t>
            </a:r>
            <a:r>
              <a:rPr lang="fa-IR" dirty="0" smtClean="0"/>
              <a:t>ﺑﺎﻋﺚ </a:t>
            </a:r>
            <a:r>
              <a:rPr lang="fa-IR" dirty="0"/>
              <a:t>ﮐﺎﻫﺶ ﺻﺪﻣﻪ </a:t>
            </a:r>
            <a:r>
              <a:rPr lang="fa-IR" dirty="0">
                <a:solidFill>
                  <a:srgbClr val="FF0000"/>
                </a:solidFill>
              </a:rPr>
              <a:t>ﺑﯿﻮﻟﻮﮊﯾﮑﯽ</a:t>
            </a:r>
            <a:r>
              <a:rPr lang="fa-IR" dirty="0"/>
              <a:t> ﻧﺴﺒﺖ ﺑﻪ ﺑﻌﻀﯽ</a:t>
            </a:r>
          </a:p>
          <a:p>
            <a:pPr marL="0" indent="0">
              <a:lnSpc>
                <a:spcPct val="150000"/>
              </a:lnSpc>
              <a:buNone/>
            </a:pPr>
            <a:r>
              <a:rPr lang="fa-IR" dirty="0"/>
              <a:t>ﺩﻭﺯﻫﺎﯼ ﮐﻠﯽ ‏( ﺯﯾﺎﺩ‏) ﺩﺭ ﯾﮏ ﺯﻣﺎﻥ ﻣﯽ ﺷﻮﺩ . ﺍﺯ ﻟﺤﺎﻅ ﻋﻮﺍﺭﺽ </a:t>
            </a:r>
            <a:r>
              <a:rPr lang="fa-IR" dirty="0" smtClean="0"/>
              <a:t>،ﺗﻘﺴﯿﻢ </a:t>
            </a:r>
            <a:r>
              <a:rPr lang="fa-IR" dirty="0"/>
              <a:t>ﺑﻨﺪﯼ ﺩﻭﺯ ﻣﺸﺎﺑﻪ ﺩﻭﺯ ﮐﻤﺘﺮ ﺍﺳﺖ ﻭ ﺯﻣﺎﻥ ﺑﯿﺸﺘﺮﯼ </a:t>
            </a:r>
            <a:r>
              <a:rPr lang="fa-IR" dirty="0" smtClean="0"/>
              <a:t>ﺑﺮﺍﯼ ﺟﺒﺮﺍﻥ </a:t>
            </a:r>
            <a:r>
              <a:rPr lang="fa-IR" dirty="0"/>
              <a:t>‏( </a:t>
            </a:r>
            <a:r>
              <a:rPr lang="fa-IR" dirty="0">
                <a:solidFill>
                  <a:srgbClr val="FF0000"/>
                </a:solidFill>
              </a:rPr>
              <a:t>ﺗﺮﻣﯿﻢ</a:t>
            </a:r>
            <a:r>
              <a:rPr lang="fa-IR" dirty="0"/>
              <a:t> ‏) ﺍﺭﺍﺋﻪ ﻣﯽ ﺩﻫﺪ .</a:t>
            </a:r>
          </a:p>
          <a:p>
            <a:pPr marL="0" indent="0">
              <a:lnSpc>
                <a:spcPct val="150000"/>
              </a:lnSpc>
              <a:buNone/>
            </a:pPr>
            <a:endParaRPr lang="fa-IR" dirty="0"/>
          </a:p>
        </p:txBody>
      </p:sp>
      <p:sp>
        <p:nvSpPr>
          <p:cNvPr id="2" name="Slide Number Placeholder 1"/>
          <p:cNvSpPr>
            <a:spLocks noGrp="1"/>
          </p:cNvSpPr>
          <p:nvPr>
            <p:ph type="sldNum" sz="quarter" idx="12"/>
          </p:nvPr>
        </p:nvSpPr>
        <p:spPr/>
        <p:txBody>
          <a:bodyPr/>
          <a:lstStyle/>
          <a:p>
            <a:fld id="{8B7C5C68-B9F6-4B2F-BC89-DC9A4F7D353A}" type="slidenum">
              <a:rPr lang="fa-IR" smtClean="0"/>
              <a:pPr/>
              <a:t>26</a:t>
            </a:fld>
            <a:endParaRPr lang="fa-IR"/>
          </a:p>
        </p:txBody>
      </p:sp>
    </p:spTree>
    <p:extLst>
      <p:ext uri="{BB962C8B-B14F-4D97-AF65-F5344CB8AC3E}">
        <p14:creationId xmlns:p14="http://schemas.microsoft.com/office/powerpoint/2010/main" val="1469576930"/>
      </p:ext>
    </p:extLst>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980728"/>
            <a:ext cx="6768752" cy="4968552"/>
          </a:xfrm>
        </p:spPr>
        <p:txBody>
          <a:bodyPr>
            <a:normAutofit fontScale="92500"/>
          </a:bodyPr>
          <a:lstStyle/>
          <a:p>
            <a:pPr marL="0" indent="0">
              <a:lnSpc>
                <a:spcPct val="150000"/>
              </a:lnSpc>
              <a:buNone/>
            </a:pPr>
            <a:r>
              <a:rPr lang="fa-IR" sz="3200" b="1" dirty="0" smtClean="0"/>
              <a:t>3</a:t>
            </a:r>
            <a:r>
              <a:rPr lang="fa-IR" dirty="0" smtClean="0"/>
              <a:t>* </a:t>
            </a:r>
            <a:r>
              <a:rPr lang="fa-IR" dirty="0" smtClean="0">
                <a:solidFill>
                  <a:srgbClr val="FF0000"/>
                </a:solidFill>
              </a:rPr>
              <a:t>ﺟﺎﺑﺠﺎﯾﯽ </a:t>
            </a:r>
            <a:r>
              <a:rPr lang="fa-IR" dirty="0">
                <a:solidFill>
                  <a:srgbClr val="FF0000"/>
                </a:solidFill>
              </a:rPr>
              <a:t>ﺧﻄﯽ ﺍﻧﺮﮊﯼ </a:t>
            </a:r>
            <a:r>
              <a:rPr lang="fa-IR" dirty="0" smtClean="0">
                <a:solidFill>
                  <a:srgbClr val="FF0000"/>
                </a:solidFill>
              </a:rPr>
              <a:t>‏</a:t>
            </a:r>
            <a:endParaRPr lang="en-US" dirty="0">
              <a:solidFill>
                <a:srgbClr val="FF0000"/>
              </a:solidFill>
            </a:endParaRPr>
          </a:p>
          <a:p>
            <a:pPr marL="0" indent="0">
              <a:lnSpc>
                <a:spcPct val="150000"/>
              </a:lnSpc>
              <a:buNone/>
            </a:pPr>
            <a:r>
              <a:rPr lang="fa-IR" dirty="0"/>
              <a:t>ﺗﺎﺛﯿﺮﺍﺕ ﺑﯿﻮﻟﻮﮊﯾﮏ ﺯﯾﺎﺩﺗﺮ ﺍﺯ </a:t>
            </a:r>
            <a:r>
              <a:rPr lang="en-US" dirty="0"/>
              <a:t>LET </a:t>
            </a:r>
            <a:r>
              <a:rPr lang="en-US" dirty="0" smtClean="0"/>
              <a:t>‏) </a:t>
            </a:r>
            <a:r>
              <a:rPr lang="fa-IR" dirty="0"/>
              <a:t>ﺟﺎﺑﺠﺎﯾﯽ ﺧﻄﯽ ﺍﻧﺮﮊﯼ ‏)</a:t>
            </a:r>
          </a:p>
          <a:p>
            <a:pPr marL="0" indent="0">
              <a:lnSpc>
                <a:spcPct val="150000"/>
              </a:lnSpc>
              <a:buNone/>
            </a:pPr>
            <a:r>
              <a:rPr lang="fa-IR" dirty="0"/>
              <a:t>ﭘﺮﺗﻮﻫﺎﯼ </a:t>
            </a:r>
            <a:r>
              <a:rPr lang="fa-IR" dirty="0" smtClean="0"/>
              <a:t>ﺑﺰﺭﮔﺘﺮ ﺍﺯ ﻗﺒﯿﻞ </a:t>
            </a:r>
            <a:r>
              <a:rPr lang="fa-IR" dirty="0"/>
              <a:t>ﺫﺭﻩ ﻫﺎﯼ ﺁﻟﻔﺎ </a:t>
            </a:r>
            <a:r>
              <a:rPr lang="fa-IR" dirty="0" smtClean="0"/>
              <a:t>ﻭﻧﻮﺗﺮﻭﻥ </a:t>
            </a:r>
            <a:r>
              <a:rPr lang="fa-IR" dirty="0"/>
              <a:t>ﻧﺎﺷﯽ </a:t>
            </a:r>
            <a:r>
              <a:rPr lang="fa-IR" dirty="0" smtClean="0"/>
              <a:t>ﻣﯽﺷﻮﺩ </a:t>
            </a:r>
            <a:r>
              <a:rPr lang="fa-IR" dirty="0"/>
              <a:t>.</a:t>
            </a:r>
          </a:p>
          <a:p>
            <a:pPr marL="0" indent="0">
              <a:lnSpc>
                <a:spcPct val="150000"/>
              </a:lnSpc>
              <a:buNone/>
            </a:pPr>
            <a:r>
              <a:rPr lang="fa-IR" sz="3200" b="1" dirty="0" smtClean="0"/>
              <a:t>4</a:t>
            </a:r>
            <a:r>
              <a:rPr lang="fa-IR" dirty="0" smtClean="0"/>
              <a:t>* </a:t>
            </a:r>
            <a:r>
              <a:rPr lang="fa-IR" dirty="0">
                <a:solidFill>
                  <a:srgbClr val="FF0000"/>
                </a:solidFill>
              </a:rPr>
              <a:t>ﺣﺴﺎﺳﯿﺖ ﺑﺎﻓﺘﻬﺎ </a:t>
            </a:r>
            <a:endParaRPr lang="en-US" dirty="0" smtClean="0">
              <a:solidFill>
                <a:srgbClr val="FF0000"/>
              </a:solidFill>
            </a:endParaRPr>
          </a:p>
          <a:p>
            <a:pPr marL="0" indent="0">
              <a:lnSpc>
                <a:spcPct val="150000"/>
              </a:lnSpc>
              <a:buNone/>
            </a:pPr>
            <a:r>
              <a:rPr lang="fa-IR" dirty="0"/>
              <a:t>ﺑﺎﻓﺘﻬﺎﯾﯽ ﮐﻪ ﺳﻠﻮﻝ ﻫﺎﯼ ﺑﺎﻗﺪﺭﺕ </a:t>
            </a:r>
            <a:r>
              <a:rPr lang="fa-IR" dirty="0" smtClean="0"/>
              <a:t>ﺑﯿﺸﺘﺮ ﺑﺮﺍﯼﺗﻘﺴﯿﻢ ﺷﺪﻥﺩﺍﺭﻧﺪ</a:t>
            </a:r>
            <a:endParaRPr lang="fa-IR" dirty="0"/>
          </a:p>
          <a:p>
            <a:pPr marL="0" indent="0">
              <a:lnSpc>
                <a:spcPct val="150000"/>
              </a:lnSpc>
              <a:buNone/>
            </a:pPr>
            <a:r>
              <a:rPr lang="fa-IR" dirty="0"/>
              <a:t>ﻧﺴﺒﺖ ﺑﻪ ﺑﺎﻓﺘﻬﺎﯾﯿﯽ ﮐﻪ ﺩﯾﺮﺗﺮ ﺗﻘﺴﯿﻢ ﻣﯽ ﺷﻮﻧﺪ ﺣﺴﺎﺳﯿﺖ</a:t>
            </a:r>
          </a:p>
          <a:p>
            <a:pPr marL="0" indent="0">
              <a:lnSpc>
                <a:spcPct val="150000"/>
              </a:lnSpc>
              <a:buNone/>
            </a:pPr>
            <a:r>
              <a:rPr lang="fa-IR" dirty="0"/>
              <a:t>ﺑﯿﺸﺘﺮﯼ ﺩﺭ ﻣﻘﺎﺑﻞ ﺍﺷﻌﻪ </a:t>
            </a:r>
            <a:r>
              <a:rPr lang="fa-IR" dirty="0" smtClean="0"/>
              <a:t>ﺩﺍﺭﻧﺪ.</a:t>
            </a:r>
            <a:endParaRPr lang="fa-IR" dirty="0"/>
          </a:p>
          <a:p>
            <a:pPr marL="0" indent="0">
              <a:lnSpc>
                <a:spcPct val="150000"/>
              </a:lnSpc>
              <a:buNone/>
            </a:pPr>
            <a:endParaRPr lang="fa-IR" dirty="0"/>
          </a:p>
        </p:txBody>
      </p:sp>
      <p:sp>
        <p:nvSpPr>
          <p:cNvPr id="2" name="Slide Number Placeholder 1"/>
          <p:cNvSpPr>
            <a:spLocks noGrp="1"/>
          </p:cNvSpPr>
          <p:nvPr>
            <p:ph type="sldNum" sz="quarter" idx="12"/>
          </p:nvPr>
        </p:nvSpPr>
        <p:spPr/>
        <p:txBody>
          <a:bodyPr/>
          <a:lstStyle/>
          <a:p>
            <a:fld id="{8B7C5C68-B9F6-4B2F-BC89-DC9A4F7D353A}" type="slidenum">
              <a:rPr lang="fa-IR" smtClean="0"/>
              <a:pPr/>
              <a:t>27</a:t>
            </a:fld>
            <a:endParaRPr lang="fa-IR"/>
          </a:p>
        </p:txBody>
      </p:sp>
    </p:spTree>
    <p:extLst>
      <p:ext uri="{BB962C8B-B14F-4D97-AF65-F5344CB8AC3E}">
        <p14:creationId xmlns:p14="http://schemas.microsoft.com/office/powerpoint/2010/main" val="946232733"/>
      </p:ext>
    </p:extLst>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7200" dirty="0" smtClean="0"/>
              <a:t>اثرات پرتو آلفا بر بدن</a:t>
            </a:r>
            <a:endParaRPr lang="fa-IR" sz="7200" dirty="0"/>
          </a:p>
        </p:txBody>
      </p:sp>
      <p:sp>
        <p:nvSpPr>
          <p:cNvPr id="3" name="Content Placeholder 2"/>
          <p:cNvSpPr>
            <a:spLocks noGrp="1"/>
          </p:cNvSpPr>
          <p:nvPr>
            <p:ph idx="1"/>
          </p:nvPr>
        </p:nvSpPr>
        <p:spPr>
          <a:xfrm>
            <a:off x="467544" y="1772816"/>
            <a:ext cx="8229600" cy="4389120"/>
          </a:xfrm>
        </p:spPr>
        <p:txBody>
          <a:bodyPr>
            <a:normAutofit fontScale="92500" lnSpcReduction="20000"/>
          </a:bodyPr>
          <a:lstStyle/>
          <a:p>
            <a:pPr>
              <a:lnSpc>
                <a:spcPct val="150000"/>
              </a:lnSpc>
              <a:buFont typeface="Wingdings" panose="05000000000000000000" pitchFamily="2" charset="2"/>
              <a:buChar char="v"/>
            </a:pPr>
            <a:r>
              <a:rPr lang="fa-IR" sz="4000" dirty="0" smtClean="0">
                <a:cs typeface="B Nazanin"/>
              </a:rPr>
              <a:t>پوست</a:t>
            </a:r>
          </a:p>
          <a:p>
            <a:pPr>
              <a:lnSpc>
                <a:spcPct val="150000"/>
              </a:lnSpc>
              <a:buFont typeface="Wingdings" panose="05000000000000000000" pitchFamily="2" charset="2"/>
              <a:buChar char="v"/>
            </a:pPr>
            <a:r>
              <a:rPr lang="en-US" sz="4000" dirty="0" smtClean="0">
                <a:cs typeface="B Nazanin"/>
              </a:rPr>
              <a:t>DNA</a:t>
            </a:r>
          </a:p>
          <a:p>
            <a:pPr>
              <a:lnSpc>
                <a:spcPct val="150000"/>
              </a:lnSpc>
              <a:buFont typeface="Wingdings" panose="05000000000000000000" pitchFamily="2" charset="2"/>
              <a:buChar char="v"/>
            </a:pPr>
            <a:r>
              <a:rPr lang="fa-IR" sz="4000" dirty="0" smtClean="0">
                <a:cs typeface="B Nazanin"/>
              </a:rPr>
              <a:t>دستگاه خونساز</a:t>
            </a:r>
          </a:p>
          <a:p>
            <a:pPr>
              <a:lnSpc>
                <a:spcPct val="150000"/>
              </a:lnSpc>
              <a:buFont typeface="Wingdings" panose="05000000000000000000" pitchFamily="2" charset="2"/>
              <a:buChar char="v"/>
            </a:pPr>
            <a:r>
              <a:rPr lang="fa-IR" sz="4000" dirty="0" smtClean="0">
                <a:cs typeface="B Nazanin"/>
              </a:rPr>
              <a:t>دستگاه گوارش</a:t>
            </a:r>
          </a:p>
          <a:p>
            <a:pPr>
              <a:lnSpc>
                <a:spcPct val="150000"/>
              </a:lnSpc>
              <a:buFont typeface="Wingdings" panose="05000000000000000000" pitchFamily="2" charset="2"/>
              <a:buChar char="v"/>
            </a:pPr>
            <a:r>
              <a:rPr lang="fa-IR" sz="4000" dirty="0" smtClean="0">
                <a:cs typeface="B Nazanin"/>
              </a:rPr>
              <a:t>دستگاه تنفس</a:t>
            </a:r>
          </a:p>
          <a:p>
            <a:pPr>
              <a:buFont typeface="Wingdings" panose="05000000000000000000" pitchFamily="2" charset="2"/>
              <a:buChar char="v"/>
            </a:pPr>
            <a:endParaRPr lang="fa-IR" dirty="0" smtClean="0">
              <a:cs typeface="B Nazanin"/>
            </a:endParaRPr>
          </a:p>
          <a:p>
            <a:pPr marL="0" indent="0">
              <a:buNone/>
            </a:pPr>
            <a:endParaRPr lang="fa-IR" dirty="0">
              <a:cs typeface="B Nazanin"/>
            </a:endParaRPr>
          </a:p>
        </p:txBody>
      </p:sp>
      <p:sp>
        <p:nvSpPr>
          <p:cNvPr id="4" name="Slide Number Placeholder 3"/>
          <p:cNvSpPr>
            <a:spLocks noGrp="1"/>
          </p:cNvSpPr>
          <p:nvPr>
            <p:ph type="sldNum" sz="quarter" idx="12"/>
          </p:nvPr>
        </p:nvSpPr>
        <p:spPr/>
        <p:txBody>
          <a:bodyPr/>
          <a:lstStyle/>
          <a:p>
            <a:fld id="{8B7C5C68-B9F6-4B2F-BC89-DC9A4F7D353A}" type="slidenum">
              <a:rPr lang="fa-IR" smtClean="0"/>
              <a:pPr/>
              <a:t>28</a:t>
            </a:fld>
            <a:endParaRPr lang="fa-IR"/>
          </a:p>
        </p:txBody>
      </p:sp>
    </p:spTree>
    <p:extLst>
      <p:ext uri="{BB962C8B-B14F-4D97-AF65-F5344CB8AC3E}">
        <p14:creationId xmlns:p14="http://schemas.microsoft.com/office/powerpoint/2010/main" val="2544412497"/>
      </p:ext>
    </p:extLst>
  </p:cSld>
  <p:clrMapOvr>
    <a:masterClrMapping/>
  </p:clrMapOvr>
  <p:transition spd="slow">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9600" dirty="0" smtClean="0"/>
              <a:t>ادامه</a:t>
            </a:r>
            <a:endParaRPr lang="en-US" sz="9600" dirty="0"/>
          </a:p>
        </p:txBody>
      </p:sp>
      <p:sp>
        <p:nvSpPr>
          <p:cNvPr id="5" name="Slide Number Placeholder 4"/>
          <p:cNvSpPr>
            <a:spLocks noGrp="1"/>
          </p:cNvSpPr>
          <p:nvPr>
            <p:ph type="sldNum" sz="quarter" idx="12"/>
          </p:nvPr>
        </p:nvSpPr>
        <p:spPr/>
        <p:txBody>
          <a:bodyPr/>
          <a:lstStyle/>
          <a:p>
            <a:fld id="{8B7C5C68-B9F6-4B2F-BC89-DC9A4F7D353A}" type="slidenum">
              <a:rPr lang="fa-IR" smtClean="0"/>
              <a:pPr/>
              <a:t>29</a:t>
            </a:fld>
            <a:endParaRPr lang="fa-IR"/>
          </a:p>
        </p:txBody>
      </p:sp>
      <p:sp>
        <p:nvSpPr>
          <p:cNvPr id="4" name="Rectangle 3"/>
          <p:cNvSpPr/>
          <p:nvPr/>
        </p:nvSpPr>
        <p:spPr>
          <a:xfrm>
            <a:off x="304800" y="1981200"/>
            <a:ext cx="8305800" cy="4401205"/>
          </a:xfrm>
          <a:prstGeom prst="rect">
            <a:avLst/>
          </a:prstGeom>
        </p:spPr>
        <p:txBody>
          <a:bodyPr wrap="square">
            <a:spAutoFit/>
          </a:bodyPr>
          <a:lstStyle/>
          <a:p>
            <a:pPr>
              <a:lnSpc>
                <a:spcPct val="200000"/>
              </a:lnSpc>
            </a:pPr>
            <a:r>
              <a:rPr lang="fa-IR" sz="2800" dirty="0" smtClean="0">
                <a:latin typeface="Arial" pitchFamily="34" charset="0"/>
                <a:cs typeface="Arial" pitchFamily="34" charset="0"/>
              </a:rPr>
              <a:t>  ﺑﻌﻀﯽ ﺑﺎﻓﺘﻬﺎﯼ ﺣﺴﺎﺱ ﺑﻪ ﺍﺷﻌﻪ </a:t>
            </a:r>
            <a:r>
              <a:rPr lang="fa-IR" sz="2800" dirty="0" smtClean="0">
                <a:solidFill>
                  <a:srgbClr val="FF0000"/>
                </a:solidFill>
                <a:latin typeface="Arial" pitchFamily="34" charset="0"/>
                <a:cs typeface="Arial" pitchFamily="34" charset="0"/>
              </a:rPr>
              <a:t>ﺳﻠﻮﻝ ﻫﺎﯼ ﺍﺑﺘﺪﺍﯾﯽو ﺳﻠﻮﻝﻫﺎﯼ ﻣﻐﺰﺍﺳﺘﺨﻮﺍﻥ ﻭ ﺳﻠﻮﻝ ﻫﺎﯼ ﺭﻭﺩﻩ ﺍﯼ</a:t>
            </a:r>
            <a:r>
              <a:rPr lang="fa-IR" sz="2800" dirty="0" smtClean="0">
                <a:solidFill>
                  <a:schemeClr val="accent3"/>
                </a:solidFill>
                <a:latin typeface="Arial" pitchFamily="34" charset="0"/>
                <a:cs typeface="Arial" pitchFamily="34" charset="0"/>
              </a:rPr>
              <a:t> </a:t>
            </a:r>
            <a:r>
              <a:rPr lang="fa-IR" sz="2800" dirty="0" smtClean="0">
                <a:latin typeface="Arial" pitchFamily="34" charset="0"/>
                <a:cs typeface="Arial" pitchFamily="34" charset="0"/>
              </a:rPr>
              <a:t>ﻫﺴﺘﻨﺪ . ﺑﺎﻓﺖﻫﺎﯾﯽ ﮐﻪ ﺍﺯﺳﻠﻮﻝ ﻫﺎﯼ ﺑﺎﻟﻎ ﯾﺎ ﺑﺪﻭﻥ ﺗﻘﺴﯿﻢ ﺳﻠﻮﻟﯽ ﯾﺎ ﻫﻤﺮﺍﻩ ﺑﺎﺗﻘﺴﯿﻢ ﺳﻠﻮﻟﯽ ﺁﻫﺴﺘﻪ ﺷﮑﯿﻞ ﺷﺪﻩ ﺍﻧﺪ ﻣﻘﺎﻭﻣﺖ ﺑﯿﺸﺘﺮﯼ ﺩﺭ ﺑﺮﺍﺑﺮﺍﺷﻌﻪ ﺩﺍﺭﻧﺪ ؛ </a:t>
            </a:r>
            <a:r>
              <a:rPr lang="fa-IR" sz="2800" dirty="0" smtClean="0">
                <a:solidFill>
                  <a:srgbClr val="FF0000"/>
                </a:solidFill>
                <a:latin typeface="Arial" pitchFamily="34" charset="0"/>
                <a:cs typeface="Arial" pitchFamily="34" charset="0"/>
              </a:rPr>
              <a:t>ﻣﺜﻞ ﺑﺎﻓﺖ ﻫﺎﯼ ﮐﺒﺪ ، ﮐﻠﯿﻪ ، ﻏﻀﺮﻭﻑ ﻭﺍﺳﺘﺨﻮﺍﻥ .</a:t>
            </a:r>
            <a:endParaRPr lang="fa-IR" sz="2800" dirty="0">
              <a:solidFill>
                <a:srgbClr val="FF0000"/>
              </a:solidFill>
              <a:latin typeface="Arial" pitchFamily="34" charset="0"/>
              <a:cs typeface="Arial" pitchFamily="34" charset="0"/>
            </a:endParaRPr>
          </a:p>
        </p:txBody>
      </p:sp>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57200"/>
            <a:ext cx="6965245" cy="667201"/>
          </a:xfrm>
        </p:spPr>
        <p:txBody>
          <a:bodyPr>
            <a:noAutofit/>
          </a:bodyPr>
          <a:lstStyle/>
          <a:p>
            <a:pPr algn="r"/>
            <a:r>
              <a:rPr lang="fa-IR" sz="7200" dirty="0" smtClean="0">
                <a:solidFill>
                  <a:srgbClr val="002060"/>
                </a:solidFill>
              </a:rPr>
              <a:t>فهرست</a:t>
            </a:r>
            <a:endParaRPr lang="fa-IR" sz="7200" dirty="0">
              <a:solidFill>
                <a:srgbClr val="002060"/>
              </a:solidFill>
            </a:endParaRPr>
          </a:p>
        </p:txBody>
      </p:sp>
      <p:sp>
        <p:nvSpPr>
          <p:cNvPr id="3" name="Content Placeholder 2"/>
          <p:cNvSpPr>
            <a:spLocks noGrp="1"/>
          </p:cNvSpPr>
          <p:nvPr>
            <p:ph idx="1"/>
          </p:nvPr>
        </p:nvSpPr>
        <p:spPr>
          <a:xfrm>
            <a:off x="1187624" y="1268760"/>
            <a:ext cx="6840760" cy="4968552"/>
          </a:xfrm>
        </p:spPr>
        <p:txBody>
          <a:bodyPr>
            <a:normAutofit fontScale="85000" lnSpcReduction="10000"/>
          </a:bodyPr>
          <a:lstStyle/>
          <a:p>
            <a:pPr algn="just">
              <a:buFont typeface="Wingdings" pitchFamily="2" charset="2"/>
              <a:buChar char="ü"/>
            </a:pPr>
            <a:r>
              <a:rPr lang="fa-IR" dirty="0" smtClean="0"/>
              <a:t>مقدمه...................................................................4</a:t>
            </a:r>
          </a:p>
          <a:p>
            <a:pPr algn="just">
              <a:buFont typeface="Wingdings" pitchFamily="2" charset="2"/>
              <a:buChar char="ü"/>
            </a:pPr>
            <a:r>
              <a:rPr lang="fa-IR" dirty="0" smtClean="0"/>
              <a:t>پرتو یونیزان...........................................................9</a:t>
            </a:r>
          </a:p>
          <a:p>
            <a:pPr algn="just">
              <a:buFont typeface="Wingdings" pitchFamily="2" charset="2"/>
              <a:buChar char="ü"/>
            </a:pPr>
            <a:r>
              <a:rPr lang="fa-IR" dirty="0" smtClean="0"/>
              <a:t>ذره الفا...............................................................11</a:t>
            </a:r>
          </a:p>
          <a:p>
            <a:pPr algn="just">
              <a:buFont typeface="Wingdings" pitchFamily="2" charset="2"/>
              <a:buChar char="ü"/>
            </a:pPr>
            <a:r>
              <a:rPr lang="fa-IR" dirty="0" smtClean="0"/>
              <a:t>خواص فیزیکی وشیمیایی............................................13</a:t>
            </a:r>
          </a:p>
          <a:p>
            <a:pPr algn="just">
              <a:buFont typeface="Wingdings" pitchFamily="2" charset="2"/>
              <a:buChar char="ü"/>
            </a:pPr>
            <a:r>
              <a:rPr lang="fa-IR" dirty="0" smtClean="0"/>
              <a:t>یونسازی ذرات آلفا..................................................17</a:t>
            </a:r>
          </a:p>
          <a:p>
            <a:pPr algn="just">
              <a:buFont typeface="Wingdings" pitchFamily="2" charset="2"/>
              <a:buChar char="ü"/>
            </a:pPr>
            <a:r>
              <a:rPr lang="fa-IR" dirty="0" smtClean="0"/>
              <a:t>جذب وآشکارسازی.................................................19</a:t>
            </a:r>
          </a:p>
          <a:p>
            <a:pPr algn="just">
              <a:buFont typeface="Wingdings" pitchFamily="2" charset="2"/>
              <a:buChar char="ü"/>
            </a:pPr>
            <a:r>
              <a:rPr lang="fa-IR" dirty="0" smtClean="0"/>
              <a:t>دستگاه های اندازه گیری تابش.....................................21</a:t>
            </a:r>
          </a:p>
          <a:p>
            <a:pPr algn="just">
              <a:buFont typeface="Wingdings" pitchFamily="2" charset="2"/>
              <a:buChar char="ü"/>
            </a:pPr>
            <a:r>
              <a:rPr lang="fa-IR" dirty="0" smtClean="0"/>
              <a:t>اثرات بیولوژی......................................................23</a:t>
            </a:r>
          </a:p>
          <a:p>
            <a:pPr algn="just">
              <a:buFont typeface="Wingdings" pitchFamily="2" charset="2"/>
              <a:buChar char="ü"/>
            </a:pPr>
            <a:r>
              <a:rPr lang="fa-IR" dirty="0" smtClean="0"/>
              <a:t>کاربردآلفا............................................................31</a:t>
            </a:r>
          </a:p>
          <a:p>
            <a:pPr algn="just">
              <a:buFont typeface="Wingdings" pitchFamily="2" charset="2"/>
              <a:buChar char="ü"/>
            </a:pPr>
            <a:r>
              <a:rPr lang="fa-IR" dirty="0" smtClean="0"/>
              <a:t>حفاظت در برابر الفا...............................................</a:t>
            </a:r>
            <a:r>
              <a:rPr lang="fa-IR" dirty="0" smtClean="0"/>
              <a:t>36</a:t>
            </a:r>
            <a:endParaRPr lang="fa-IR" dirty="0"/>
          </a:p>
          <a:p>
            <a:pPr algn="just">
              <a:buFont typeface="Wingdings" pitchFamily="2" charset="2"/>
              <a:buChar char="ü"/>
            </a:pPr>
            <a:r>
              <a:rPr lang="en-US" dirty="0" smtClean="0"/>
              <a:t>TLV</a:t>
            </a:r>
            <a:r>
              <a:rPr lang="fa-IR" dirty="0" smtClean="0"/>
              <a:t>..................................................................37</a:t>
            </a:r>
          </a:p>
          <a:p>
            <a:pPr algn="just">
              <a:buFont typeface="Wingdings" pitchFamily="2" charset="2"/>
              <a:buChar char="ü"/>
            </a:pPr>
            <a:r>
              <a:rPr lang="fa-IR" dirty="0" smtClean="0"/>
              <a:t>منابع.................................................................38</a:t>
            </a:r>
          </a:p>
        </p:txBody>
      </p:sp>
      <p:sp>
        <p:nvSpPr>
          <p:cNvPr id="4" name="Slide Number Placeholder 3"/>
          <p:cNvSpPr>
            <a:spLocks noGrp="1"/>
          </p:cNvSpPr>
          <p:nvPr>
            <p:ph type="sldNum" sz="quarter" idx="12"/>
          </p:nvPr>
        </p:nvSpPr>
        <p:spPr/>
        <p:txBody>
          <a:bodyPr/>
          <a:lstStyle/>
          <a:p>
            <a:fld id="{8B7C5C68-B9F6-4B2F-BC89-DC9A4F7D353A}" type="slidenum">
              <a:rPr lang="fa-IR" smtClean="0"/>
              <a:pPr/>
              <a:t>3</a:t>
            </a:fld>
            <a:endParaRPr lang="fa-IR"/>
          </a:p>
        </p:txBody>
      </p:sp>
    </p:spTree>
    <p:extLst>
      <p:ext uri="{BB962C8B-B14F-4D97-AF65-F5344CB8AC3E}">
        <p14:creationId xmlns:p14="http://schemas.microsoft.com/office/powerpoint/2010/main" val="399740898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6600" dirty="0" smtClean="0"/>
              <a:t>پرتو آلفا از جنبه زیست محیطی</a:t>
            </a:r>
            <a:endParaRPr lang="fa-IR" sz="6600" dirty="0"/>
          </a:p>
        </p:txBody>
      </p:sp>
      <p:sp>
        <p:nvSpPr>
          <p:cNvPr id="3" name="Content Placeholder 2"/>
          <p:cNvSpPr>
            <a:spLocks noGrp="1"/>
          </p:cNvSpPr>
          <p:nvPr>
            <p:ph idx="1"/>
          </p:nvPr>
        </p:nvSpPr>
        <p:spPr/>
        <p:txBody>
          <a:bodyPr>
            <a:normAutofit/>
          </a:bodyPr>
          <a:lstStyle/>
          <a:p>
            <a:pPr>
              <a:lnSpc>
                <a:spcPct val="150000"/>
              </a:lnSpc>
            </a:pPr>
            <a:r>
              <a:rPr lang="fa-IR" sz="2800" dirty="0" smtClean="0">
                <a:cs typeface="B Nazanin"/>
              </a:rPr>
              <a:t>از نظر آلودگیهای زیست محیطی اهمیت بسیار زیادی دارد چون بسیاری ازآلاینده های طبیعی </a:t>
            </a:r>
            <a:r>
              <a:rPr lang="fa-IR" sz="2800" dirty="0" smtClean="0">
                <a:cs typeface="B Nazanin"/>
              </a:rPr>
              <a:t>آلفازا </a:t>
            </a:r>
            <a:r>
              <a:rPr lang="fa-IR" sz="2800" dirty="0" smtClean="0">
                <a:cs typeface="B Nazanin"/>
              </a:rPr>
              <a:t>هستند.</a:t>
            </a:r>
          </a:p>
          <a:p>
            <a:pPr>
              <a:lnSpc>
                <a:spcPct val="150000"/>
              </a:lnSpc>
            </a:pPr>
            <a:endParaRPr lang="fa-IR" sz="2800" dirty="0" smtClean="0">
              <a:cs typeface="B Nazanin"/>
            </a:endParaRPr>
          </a:p>
          <a:p>
            <a:pPr>
              <a:lnSpc>
                <a:spcPct val="150000"/>
              </a:lnSpc>
            </a:pPr>
            <a:r>
              <a:rPr lang="fa-IR" sz="2800" dirty="0" smtClean="0">
                <a:cs typeface="B Nazanin"/>
              </a:rPr>
              <a:t>ردیابی آنها به دلیل </a:t>
            </a:r>
            <a:r>
              <a:rPr lang="fa-IR" sz="2800" dirty="0" smtClean="0">
                <a:solidFill>
                  <a:srgbClr val="FF0000"/>
                </a:solidFill>
                <a:cs typeface="B Nazanin"/>
              </a:rPr>
              <a:t>عمق نفوذ کم </a:t>
            </a:r>
            <a:r>
              <a:rPr lang="fa-IR" sz="2800" dirty="0" smtClean="0">
                <a:cs typeface="B Nazanin"/>
              </a:rPr>
              <a:t>بسیار زیاد است.</a:t>
            </a:r>
            <a:endParaRPr lang="fa-IR" sz="2800" dirty="0">
              <a:cs typeface="B Nazanin"/>
            </a:endParaRPr>
          </a:p>
        </p:txBody>
      </p:sp>
      <p:sp>
        <p:nvSpPr>
          <p:cNvPr id="4" name="Slide Number Placeholder 3"/>
          <p:cNvSpPr>
            <a:spLocks noGrp="1"/>
          </p:cNvSpPr>
          <p:nvPr>
            <p:ph type="sldNum" sz="quarter" idx="12"/>
          </p:nvPr>
        </p:nvSpPr>
        <p:spPr/>
        <p:txBody>
          <a:bodyPr/>
          <a:lstStyle/>
          <a:p>
            <a:fld id="{8B7C5C68-B9F6-4B2F-BC89-DC9A4F7D353A}" type="slidenum">
              <a:rPr lang="fa-IR" smtClean="0"/>
              <a:pPr/>
              <a:t>30</a:t>
            </a:fld>
            <a:endParaRPr lang="fa-IR"/>
          </a:p>
        </p:txBody>
      </p:sp>
    </p:spTree>
    <p:extLst>
      <p:ext uri="{BB962C8B-B14F-4D97-AF65-F5344CB8AC3E}">
        <p14:creationId xmlns:p14="http://schemas.microsoft.com/office/powerpoint/2010/main" val="120136916"/>
      </p:ext>
    </p:extLst>
  </p:cSld>
  <p:clrMapOvr>
    <a:masterClrMapping/>
  </p:clrMapOvr>
  <p:transition spd="slow">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1802" y="714356"/>
            <a:ext cx="4629105" cy="1008112"/>
          </a:xfrm>
        </p:spPr>
        <p:txBody>
          <a:bodyPr>
            <a:noAutofit/>
          </a:bodyPr>
          <a:lstStyle/>
          <a:p>
            <a:pPr algn="r"/>
            <a:r>
              <a:rPr lang="fa-IR" sz="8800" dirty="0" smtClean="0">
                <a:solidFill>
                  <a:srgbClr val="002060"/>
                </a:solidFill>
                <a:latin typeface="Arabic Typesetting" panose="03020402040406030203" pitchFamily="66" charset="-78"/>
                <a:cs typeface="+mn-cs"/>
              </a:rPr>
              <a:t>کاربرد الفا</a:t>
            </a:r>
            <a:endParaRPr lang="fa-IR" sz="8800" dirty="0">
              <a:solidFill>
                <a:srgbClr val="002060"/>
              </a:solidFill>
              <a:latin typeface="Arabic Typesetting" panose="03020402040406030203" pitchFamily="66" charset="-78"/>
              <a:cs typeface="+mn-cs"/>
            </a:endParaRPr>
          </a:p>
        </p:txBody>
      </p:sp>
      <p:sp>
        <p:nvSpPr>
          <p:cNvPr id="3" name="Content Placeholder 2"/>
          <p:cNvSpPr>
            <a:spLocks noGrp="1"/>
          </p:cNvSpPr>
          <p:nvPr>
            <p:ph idx="1"/>
          </p:nvPr>
        </p:nvSpPr>
        <p:spPr>
          <a:xfrm>
            <a:off x="1071538" y="1928802"/>
            <a:ext cx="6912768" cy="4094269"/>
          </a:xfrm>
        </p:spPr>
        <p:txBody>
          <a:bodyPr>
            <a:normAutofit/>
          </a:bodyPr>
          <a:lstStyle/>
          <a:p>
            <a:pPr marL="0" indent="0">
              <a:lnSpc>
                <a:spcPct val="150000"/>
              </a:lnSpc>
              <a:buNone/>
            </a:pPr>
            <a:r>
              <a:rPr lang="fa-IR" dirty="0" smtClean="0">
                <a:latin typeface="B Nazanin"/>
                <a:cs typeface="Arial" panose="020B0604020202020204" pitchFamily="34" charset="0"/>
              </a:rPr>
              <a:t>1 * تولید برق در نیروگاههای اتمی </a:t>
            </a:r>
          </a:p>
          <a:p>
            <a:pPr marL="0" indent="0">
              <a:lnSpc>
                <a:spcPct val="150000"/>
              </a:lnSpc>
              <a:buNone/>
            </a:pPr>
            <a:r>
              <a:rPr lang="fa-IR" dirty="0" smtClean="0">
                <a:latin typeface="B Nazanin"/>
                <a:cs typeface="Arial" panose="020B0604020202020204" pitchFamily="34" charset="0"/>
              </a:rPr>
              <a:t>2 * در پزشکی</a:t>
            </a:r>
          </a:p>
          <a:p>
            <a:pPr marL="0" indent="0">
              <a:lnSpc>
                <a:spcPct val="150000"/>
              </a:lnSpc>
              <a:buNone/>
            </a:pPr>
            <a:r>
              <a:rPr lang="fa-IR" dirty="0" smtClean="0">
                <a:latin typeface="B Nazanin"/>
                <a:cs typeface="Arial" panose="020B0604020202020204" pitchFamily="34" charset="0"/>
              </a:rPr>
              <a:t> 3 * در دامپزشکی ودامپروری</a:t>
            </a:r>
          </a:p>
        </p:txBody>
      </p:sp>
      <p:sp>
        <p:nvSpPr>
          <p:cNvPr id="5" name="Slide Number Placeholder 4"/>
          <p:cNvSpPr>
            <a:spLocks noGrp="1"/>
          </p:cNvSpPr>
          <p:nvPr>
            <p:ph type="sldNum" sz="quarter" idx="12"/>
          </p:nvPr>
        </p:nvSpPr>
        <p:spPr/>
        <p:txBody>
          <a:bodyPr/>
          <a:lstStyle/>
          <a:p>
            <a:fld id="{8B7C5C68-B9F6-4B2F-BC89-DC9A4F7D353A}" type="slidenum">
              <a:rPr lang="fa-IR" smtClean="0"/>
              <a:pPr/>
              <a:t>31</a:t>
            </a:fld>
            <a:endParaRPr lang="fa-IR"/>
          </a:p>
        </p:txBody>
      </p:sp>
      <p:sp>
        <p:nvSpPr>
          <p:cNvPr id="4" name="Rectangle 3"/>
          <p:cNvSpPr/>
          <p:nvPr/>
        </p:nvSpPr>
        <p:spPr>
          <a:xfrm>
            <a:off x="769348" y="4005064"/>
            <a:ext cx="7214958" cy="1384995"/>
          </a:xfrm>
          <a:prstGeom prst="rect">
            <a:avLst/>
          </a:prstGeom>
        </p:spPr>
        <p:txBody>
          <a:bodyPr wrap="square">
            <a:spAutoFit/>
          </a:bodyPr>
          <a:lstStyle/>
          <a:p>
            <a:pPr>
              <a:lnSpc>
                <a:spcPct val="150000"/>
              </a:lnSpc>
            </a:pPr>
            <a:r>
              <a:rPr lang="fa-IR" sz="2800" dirty="0">
                <a:latin typeface="B Nazanin"/>
                <a:cs typeface="Arial" panose="020B0604020202020204" pitchFamily="34" charset="0"/>
              </a:rPr>
              <a:t>4 * دردسترسی به منابع آب </a:t>
            </a:r>
          </a:p>
          <a:p>
            <a:pPr>
              <a:lnSpc>
                <a:spcPct val="150000"/>
              </a:lnSpc>
            </a:pPr>
            <a:r>
              <a:rPr lang="fa-IR" sz="2800" dirty="0">
                <a:latin typeface="B Nazanin"/>
                <a:cs typeface="Arial" panose="020B0604020202020204" pitchFamily="34" charset="0"/>
              </a:rPr>
              <a:t>5 * در کشاورزی </a:t>
            </a:r>
          </a:p>
        </p:txBody>
      </p:sp>
    </p:spTree>
    <p:extLst>
      <p:ext uri="{BB962C8B-B14F-4D97-AF65-F5344CB8AC3E}">
        <p14:creationId xmlns:p14="http://schemas.microsoft.com/office/powerpoint/2010/main" val="3430526059"/>
      </p:ext>
    </p:extLst>
  </p:cSld>
  <p:clrMapOvr>
    <a:masterClrMapping/>
  </p:clrMapOvr>
  <p:transition spd="slow">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9600" dirty="0" smtClean="0">
                <a:solidFill>
                  <a:srgbClr val="002060"/>
                </a:solidFill>
              </a:rPr>
              <a:t>ادامه</a:t>
            </a:r>
            <a:endParaRPr lang="fa-IR" sz="9600" dirty="0">
              <a:solidFill>
                <a:srgbClr val="002060"/>
              </a:solidFill>
            </a:endParaRPr>
          </a:p>
        </p:txBody>
      </p:sp>
      <p:sp>
        <p:nvSpPr>
          <p:cNvPr id="3" name="Content Placeholder 2"/>
          <p:cNvSpPr>
            <a:spLocks noGrp="1"/>
          </p:cNvSpPr>
          <p:nvPr>
            <p:ph idx="1"/>
          </p:nvPr>
        </p:nvSpPr>
        <p:spPr>
          <a:xfrm>
            <a:off x="467544" y="1484784"/>
            <a:ext cx="8229600" cy="4972947"/>
          </a:xfrm>
        </p:spPr>
        <p:txBody>
          <a:bodyPr>
            <a:noAutofit/>
          </a:bodyPr>
          <a:lstStyle/>
          <a:p>
            <a:pPr marL="0" indent="0">
              <a:lnSpc>
                <a:spcPct val="200000"/>
              </a:lnSpc>
              <a:buNone/>
            </a:pPr>
            <a:r>
              <a:rPr lang="fa-IR" sz="2400" dirty="0">
                <a:latin typeface="Arial" panose="020B0604020202020204" pitchFamily="34" charset="0"/>
                <a:cs typeface="Arial" panose="020B0604020202020204" pitchFamily="34" charset="0"/>
              </a:rPr>
              <a:t>6 * </a:t>
            </a:r>
            <a:r>
              <a:rPr lang="fa-IR" sz="2400" dirty="0" smtClean="0">
                <a:latin typeface="Arial" panose="020B0604020202020204" pitchFamily="34" charset="0"/>
                <a:cs typeface="Arial" panose="020B0604020202020204" pitchFamily="34" charset="0"/>
              </a:rPr>
              <a:t>درصنعت</a:t>
            </a:r>
            <a:endParaRPr lang="fa-IR" sz="2400" dirty="0">
              <a:cs typeface="2  Mitra_1 (MRT)" pitchFamily="2" charset="-78"/>
            </a:endParaRPr>
          </a:p>
          <a:p>
            <a:pPr marL="0" indent="0">
              <a:lnSpc>
                <a:spcPct val="200000"/>
              </a:lnSpc>
              <a:buNone/>
            </a:pPr>
            <a:r>
              <a:rPr lang="fa-IR" sz="2400" dirty="0" smtClean="0"/>
              <a:t>۷*در زمینه شکافت هسته ای</a:t>
            </a:r>
          </a:p>
          <a:p>
            <a:pPr marL="0" indent="0">
              <a:lnSpc>
                <a:spcPct val="200000"/>
              </a:lnSpc>
              <a:buNone/>
            </a:pPr>
            <a:r>
              <a:rPr lang="fa-IR" sz="2400" dirty="0" smtClean="0"/>
              <a:t>۸*در زمینه کار در راکتورهای هسته ای</a:t>
            </a:r>
          </a:p>
          <a:p>
            <a:pPr marL="0" indent="0">
              <a:lnSpc>
                <a:spcPct val="200000"/>
              </a:lnSpc>
              <a:buNone/>
            </a:pPr>
            <a:r>
              <a:rPr lang="fa-IR" sz="2400" dirty="0" smtClean="0"/>
              <a:t>۹*جهت استفاده در ساخت رنگ های شب نما </a:t>
            </a:r>
          </a:p>
          <a:p>
            <a:pPr marL="0" indent="0">
              <a:lnSpc>
                <a:spcPct val="200000"/>
              </a:lnSpc>
              <a:buNone/>
            </a:pPr>
            <a:r>
              <a:rPr lang="fa-IR" sz="2400" dirty="0" smtClean="0"/>
              <a:t>۱۰*برای جلوگیری از تجمع الکتریسیته ساکن درترازوهای حساس شیمیایی </a:t>
            </a:r>
          </a:p>
          <a:p>
            <a:pPr marL="0" indent="0">
              <a:lnSpc>
                <a:spcPct val="200000"/>
              </a:lnSpc>
              <a:buNone/>
            </a:pPr>
            <a:r>
              <a:rPr lang="fa-IR" sz="2400" dirty="0" smtClean="0"/>
              <a:t> </a:t>
            </a:r>
            <a:endParaRPr lang="fa-IR" sz="2400" dirty="0"/>
          </a:p>
        </p:txBody>
      </p:sp>
      <p:sp>
        <p:nvSpPr>
          <p:cNvPr id="4" name="Slide Number Placeholder 3"/>
          <p:cNvSpPr>
            <a:spLocks noGrp="1"/>
          </p:cNvSpPr>
          <p:nvPr>
            <p:ph type="sldNum" sz="quarter" idx="12"/>
          </p:nvPr>
        </p:nvSpPr>
        <p:spPr/>
        <p:txBody>
          <a:bodyPr/>
          <a:lstStyle/>
          <a:p>
            <a:fld id="{8B7C5C68-B9F6-4B2F-BC89-DC9A4F7D353A}" type="slidenum">
              <a:rPr lang="fa-IR" smtClean="0"/>
              <a:pPr/>
              <a:t>32</a:t>
            </a:fld>
            <a:endParaRPr lang="fa-IR"/>
          </a:p>
        </p:txBody>
      </p:sp>
    </p:spTree>
    <p:extLst>
      <p:ext uri="{BB962C8B-B14F-4D97-AF65-F5344CB8AC3E}">
        <p14:creationId xmlns:p14="http://schemas.microsoft.com/office/powerpoint/2010/main" val="3583117319"/>
      </p:ext>
    </p:extLst>
  </p:cSld>
  <p:clrMapOvr>
    <a:masterClrMapping/>
  </p:clrMapOvr>
  <p:transition spd="slow">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57077" y="1515910"/>
            <a:ext cx="6984776" cy="4616648"/>
          </a:xfrm>
          <a:prstGeom prst="rect">
            <a:avLst/>
          </a:prstGeom>
          <a:noFill/>
        </p:spPr>
        <p:txBody>
          <a:bodyPr wrap="square" rtlCol="1">
            <a:spAutoFit/>
          </a:bodyPr>
          <a:lstStyle/>
          <a:p>
            <a:pPr lvl="0">
              <a:lnSpc>
                <a:spcPct val="150000"/>
              </a:lnSpc>
            </a:pPr>
            <a:r>
              <a:rPr lang="fa-IR" sz="2800" dirty="0" smtClean="0">
                <a:latin typeface="Arial" panose="020B0604020202020204" pitchFamily="34" charset="0"/>
                <a:cs typeface="Arial" panose="020B0604020202020204" pitchFamily="34" charset="0"/>
              </a:rPr>
              <a:t>1 * </a:t>
            </a:r>
            <a:r>
              <a:rPr lang="fa-IR" sz="2800" dirty="0">
                <a:latin typeface="Arial" panose="020B0604020202020204" pitchFamily="34" charset="0"/>
                <a:cs typeface="Arial" panose="020B0604020202020204" pitchFamily="34" charset="0"/>
              </a:rPr>
              <a:t>کاهش يافتن زمان پرتو گيري فرد </a:t>
            </a:r>
          </a:p>
          <a:p>
            <a:pPr lvl="0">
              <a:lnSpc>
                <a:spcPct val="150000"/>
              </a:lnSpc>
            </a:pPr>
            <a:r>
              <a:rPr lang="fa-IR" sz="2800" dirty="0" smtClean="0">
                <a:latin typeface="Arial" panose="020B0604020202020204" pitchFamily="34" charset="0"/>
                <a:cs typeface="Arial" panose="020B0604020202020204" pitchFamily="34" charset="0"/>
              </a:rPr>
              <a:t>2 *  </a:t>
            </a:r>
            <a:r>
              <a:rPr lang="fa-IR" sz="2800" dirty="0">
                <a:latin typeface="Arial" panose="020B0604020202020204" pitchFamily="34" charset="0"/>
                <a:cs typeface="Arial" panose="020B0604020202020204" pitchFamily="34" charset="0"/>
              </a:rPr>
              <a:t>ايجاد فاصله بين منبع توليد اشعه </a:t>
            </a:r>
          </a:p>
          <a:p>
            <a:pPr lvl="0">
              <a:lnSpc>
                <a:spcPct val="150000"/>
              </a:lnSpc>
            </a:pPr>
            <a:r>
              <a:rPr lang="fa-IR" sz="2800" dirty="0" smtClean="0">
                <a:latin typeface="Arial" panose="020B0604020202020204" pitchFamily="34" charset="0"/>
                <a:cs typeface="Arial" panose="020B0604020202020204" pitchFamily="34" charset="0"/>
              </a:rPr>
              <a:t>3 * استفاده </a:t>
            </a:r>
            <a:r>
              <a:rPr lang="fa-IR" sz="2800" dirty="0">
                <a:latin typeface="Arial" panose="020B0604020202020204" pitchFamily="34" charset="0"/>
                <a:cs typeface="Arial" panose="020B0604020202020204" pitchFamily="34" charset="0"/>
              </a:rPr>
              <a:t>از حفاظ و صفحات جاذب پرتو که عمدتاً </a:t>
            </a:r>
            <a:r>
              <a:rPr lang="fa-IR" sz="2800" dirty="0">
                <a:solidFill>
                  <a:srgbClr val="FF0000"/>
                </a:solidFill>
                <a:latin typeface="Arial" panose="020B0604020202020204" pitchFamily="34" charset="0"/>
                <a:cs typeface="Arial" panose="020B0604020202020204" pitchFamily="34" charset="0"/>
              </a:rPr>
              <a:t>سرب</a:t>
            </a:r>
            <a:r>
              <a:rPr lang="fa-IR" sz="2800" dirty="0">
                <a:latin typeface="Arial" panose="020B0604020202020204" pitchFamily="34" charset="0"/>
                <a:cs typeface="Arial" panose="020B0604020202020204" pitchFamily="34" charset="0"/>
              </a:rPr>
              <a:t> و</a:t>
            </a:r>
            <a:r>
              <a:rPr lang="fa-IR" sz="2800" dirty="0">
                <a:solidFill>
                  <a:srgbClr val="FF0000"/>
                </a:solidFill>
                <a:latin typeface="Arial" panose="020B0604020202020204" pitchFamily="34" charset="0"/>
                <a:cs typeface="Arial" panose="020B0604020202020204" pitchFamily="34" charset="0"/>
              </a:rPr>
              <a:t> بتون </a:t>
            </a:r>
            <a:r>
              <a:rPr lang="fa-IR" sz="2800" dirty="0">
                <a:latin typeface="Arial" panose="020B0604020202020204" pitchFamily="34" charset="0"/>
                <a:cs typeface="Arial" panose="020B0604020202020204" pitchFamily="34" charset="0"/>
              </a:rPr>
              <a:t>است </a:t>
            </a:r>
            <a:endParaRPr lang="en-US" sz="2800" dirty="0">
              <a:latin typeface="Arial" panose="020B0604020202020204" pitchFamily="34" charset="0"/>
              <a:cs typeface="Arial" panose="020B0604020202020204" pitchFamily="34" charset="0"/>
            </a:endParaRPr>
          </a:p>
          <a:p>
            <a:pPr lvl="0">
              <a:lnSpc>
                <a:spcPct val="150000"/>
              </a:lnSpc>
            </a:pPr>
            <a:r>
              <a:rPr lang="fa-IR" sz="2800" dirty="0" smtClean="0">
                <a:latin typeface="Arial" panose="020B0604020202020204" pitchFamily="34" charset="0"/>
                <a:cs typeface="Arial" panose="020B0604020202020204" pitchFamily="34" charset="0"/>
              </a:rPr>
              <a:t>4 * محصور </a:t>
            </a:r>
            <a:r>
              <a:rPr lang="fa-IR" sz="2800" dirty="0">
                <a:latin typeface="Arial" panose="020B0604020202020204" pitchFamily="34" charset="0"/>
                <a:cs typeface="Arial" panose="020B0604020202020204" pitchFamily="34" charset="0"/>
              </a:rPr>
              <a:t>کردن و حاجب گردانيدن اطراف منبع </a:t>
            </a:r>
            <a:r>
              <a:rPr lang="fa-IR" sz="2800" dirty="0" smtClean="0">
                <a:latin typeface="Arial" panose="020B0604020202020204" pitchFamily="34" charset="0"/>
                <a:cs typeface="Arial" panose="020B0604020202020204" pitchFamily="34" charset="0"/>
              </a:rPr>
              <a:t>اشعه</a:t>
            </a:r>
          </a:p>
          <a:p>
            <a:pPr lvl="0">
              <a:lnSpc>
                <a:spcPct val="150000"/>
              </a:lnSpc>
            </a:pPr>
            <a:r>
              <a:rPr lang="fa-IR" sz="2800" dirty="0">
                <a:latin typeface="Arial" panose="020B0604020202020204" pitchFamily="34" charset="0"/>
                <a:cs typeface="Arial" panose="020B0604020202020204" pitchFamily="34" charset="0"/>
              </a:rPr>
              <a:t>5</a:t>
            </a:r>
            <a:r>
              <a:rPr lang="fa-IR" sz="2800" dirty="0" smtClean="0">
                <a:latin typeface="Arial" panose="020B0604020202020204" pitchFamily="34" charset="0"/>
                <a:cs typeface="Arial" panose="020B0604020202020204" pitchFamily="34" charset="0"/>
              </a:rPr>
              <a:t>*استفاده </a:t>
            </a:r>
            <a:r>
              <a:rPr lang="fa-IR" sz="2800" dirty="0" smtClean="0">
                <a:latin typeface="Arial" panose="020B0604020202020204" pitchFamily="34" charset="0"/>
                <a:cs typeface="Arial" panose="020B0604020202020204" pitchFamily="34" charset="0"/>
              </a:rPr>
              <a:t>از </a:t>
            </a:r>
            <a:r>
              <a:rPr lang="fa-IR" sz="2800" dirty="0" smtClean="0">
                <a:solidFill>
                  <a:srgbClr val="FF0000"/>
                </a:solidFill>
                <a:latin typeface="Arial" panose="020B0604020202020204" pitchFamily="34" charset="0"/>
                <a:cs typeface="Arial" panose="020B0604020202020204" pitchFamily="34" charset="0"/>
              </a:rPr>
              <a:t>دستکش</a:t>
            </a:r>
            <a:r>
              <a:rPr lang="fa-IR" sz="2800" dirty="0" smtClean="0">
                <a:latin typeface="Arial" panose="020B0604020202020204" pitchFamily="34" charset="0"/>
                <a:cs typeface="Arial" panose="020B0604020202020204" pitchFamily="34" charset="0"/>
              </a:rPr>
              <a:t> و </a:t>
            </a:r>
            <a:r>
              <a:rPr lang="fa-IR" sz="2800" dirty="0" smtClean="0">
                <a:solidFill>
                  <a:srgbClr val="FF0000"/>
                </a:solidFill>
                <a:latin typeface="Arial" panose="020B0604020202020204" pitchFamily="34" charset="0"/>
                <a:cs typeface="Arial" panose="020B0604020202020204" pitchFamily="34" charset="0"/>
              </a:rPr>
              <a:t>ماسک </a:t>
            </a:r>
          </a:p>
          <a:p>
            <a:pPr lvl="0">
              <a:lnSpc>
                <a:spcPct val="150000"/>
              </a:lnSpc>
            </a:pPr>
            <a:r>
              <a:rPr lang="fa-IR" sz="2800" dirty="0">
                <a:latin typeface="Arial" panose="020B0604020202020204" pitchFamily="34" charset="0"/>
                <a:cs typeface="Arial" panose="020B0604020202020204" pitchFamily="34" charset="0"/>
              </a:rPr>
              <a:t>6</a:t>
            </a:r>
            <a:r>
              <a:rPr lang="fa-IR" sz="2800" dirty="0" smtClean="0">
                <a:latin typeface="Arial" panose="020B0604020202020204" pitchFamily="34" charset="0"/>
                <a:cs typeface="Arial" panose="020B0604020202020204" pitchFamily="34" charset="0"/>
              </a:rPr>
              <a:t>*پاکسازی محیط کاراز وجود پرتو </a:t>
            </a:r>
            <a:endParaRPr lang="fa-IR" sz="2800" dirty="0">
              <a:latin typeface="Arial" panose="020B0604020202020204" pitchFamily="34" charset="0"/>
              <a:cs typeface="Arial" panose="020B0604020202020204" pitchFamily="34" charset="0"/>
            </a:endParaRPr>
          </a:p>
        </p:txBody>
      </p:sp>
      <p:sp>
        <p:nvSpPr>
          <p:cNvPr id="5" name="TextBox 4"/>
          <p:cNvSpPr txBox="1"/>
          <p:nvPr/>
        </p:nvSpPr>
        <p:spPr>
          <a:xfrm>
            <a:off x="1331640" y="764704"/>
            <a:ext cx="6480720" cy="707886"/>
          </a:xfrm>
          <a:prstGeom prst="rect">
            <a:avLst/>
          </a:prstGeom>
          <a:noFill/>
        </p:spPr>
        <p:txBody>
          <a:bodyPr wrap="square" rtlCol="1">
            <a:spAutoFit/>
          </a:bodyPr>
          <a:lstStyle/>
          <a:p>
            <a:pPr algn="ctr"/>
            <a:r>
              <a:rPr lang="fa-IR" sz="4000" dirty="0" smtClean="0">
                <a:solidFill>
                  <a:srgbClr val="002060"/>
                </a:solidFill>
                <a:latin typeface="Arial" panose="020B0604020202020204" pitchFamily="34" charset="0"/>
                <a:cs typeface="Arial" panose="020B0604020202020204" pitchFamily="34" charset="0"/>
              </a:rPr>
              <a:t>راه های جلو گیـری از تماس با آلفا</a:t>
            </a:r>
            <a:endParaRPr lang="fa-IR" sz="4000" dirty="0">
              <a:solidFill>
                <a:srgbClr val="00206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8B7C5C68-B9F6-4B2F-BC89-DC9A4F7D353A}" type="slidenum">
              <a:rPr lang="fa-IR" smtClean="0"/>
              <a:pPr/>
              <a:t>33</a:t>
            </a:fld>
            <a:endParaRPr lang="fa-IR"/>
          </a:p>
        </p:txBody>
      </p:sp>
    </p:spTree>
    <p:extLst>
      <p:ext uri="{BB962C8B-B14F-4D97-AF65-F5344CB8AC3E}">
        <p14:creationId xmlns:p14="http://schemas.microsoft.com/office/powerpoint/2010/main" val="3701173951"/>
      </p:ext>
    </p:extLst>
  </p:cSld>
  <p:clrMapOvr>
    <a:masterClrMapping/>
  </p:clrMapOvr>
  <p:transition spd="slow">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33400"/>
            <a:ext cx="8229600" cy="1806352"/>
          </a:xfrm>
        </p:spPr>
        <p:txBody>
          <a:bodyPr>
            <a:noAutofit/>
          </a:bodyPr>
          <a:lstStyle/>
          <a:p>
            <a:pPr algn="r"/>
            <a:r>
              <a:rPr lang="fa-IR" sz="3600" dirty="0">
                <a:solidFill>
                  <a:srgbClr val="002060"/>
                </a:solidFill>
              </a:rPr>
              <a:t>در رویکرد به فردی که دچار آلودگی با مواد رادیو اکتیو شده است دو وظیفه اساسی بر عهده کارکنان بهداشتی – درمانی می باشد : </a:t>
            </a:r>
            <a:r>
              <a:rPr lang="en-US" sz="3600" dirty="0">
                <a:solidFill>
                  <a:srgbClr val="002060"/>
                </a:solidFill>
              </a:rPr>
              <a:t/>
            </a:r>
            <a:br>
              <a:rPr lang="en-US" sz="3600" dirty="0">
                <a:solidFill>
                  <a:srgbClr val="002060"/>
                </a:solidFill>
              </a:rPr>
            </a:br>
            <a:endParaRPr lang="fa-IR" sz="3600" dirty="0">
              <a:solidFill>
                <a:srgbClr val="002060"/>
              </a:solidFill>
            </a:endParaRPr>
          </a:p>
        </p:txBody>
      </p:sp>
      <p:sp>
        <p:nvSpPr>
          <p:cNvPr id="3" name="Content Placeholder 2"/>
          <p:cNvSpPr>
            <a:spLocks noGrp="1"/>
          </p:cNvSpPr>
          <p:nvPr>
            <p:ph idx="1"/>
          </p:nvPr>
        </p:nvSpPr>
        <p:spPr>
          <a:xfrm>
            <a:off x="467544" y="2708920"/>
            <a:ext cx="8229600" cy="4389120"/>
          </a:xfrm>
        </p:spPr>
        <p:txBody>
          <a:bodyPr/>
          <a:lstStyle/>
          <a:p>
            <a:pPr>
              <a:defRPr/>
            </a:pPr>
            <a:r>
              <a:rPr lang="fa-IR" sz="2800" dirty="0">
                <a:solidFill>
                  <a:srgbClr val="000000"/>
                </a:solidFill>
              </a:rPr>
              <a:t>جلوگیری از انتشار آلودگی به هر طریق ممکن </a:t>
            </a:r>
          </a:p>
          <a:p>
            <a:pPr>
              <a:defRPr/>
            </a:pPr>
            <a:endParaRPr lang="en-US" sz="2800" dirty="0">
              <a:solidFill>
                <a:srgbClr val="000000"/>
              </a:solidFill>
              <a:cs typeface="Tahoma" pitchFamily="34" charset="0"/>
            </a:endParaRPr>
          </a:p>
          <a:p>
            <a:pPr>
              <a:defRPr/>
            </a:pPr>
            <a:r>
              <a:rPr lang="fa-IR" sz="2800" dirty="0">
                <a:solidFill>
                  <a:srgbClr val="000000"/>
                </a:solidFill>
              </a:rPr>
              <a:t>آلودگی زدایی سریع و صحیح فرد آلوده شده</a:t>
            </a:r>
          </a:p>
          <a:p>
            <a:endParaRPr lang="fa-IR" dirty="0"/>
          </a:p>
        </p:txBody>
      </p:sp>
      <p:sp>
        <p:nvSpPr>
          <p:cNvPr id="4" name="Slide Number Placeholder 3"/>
          <p:cNvSpPr>
            <a:spLocks noGrp="1"/>
          </p:cNvSpPr>
          <p:nvPr>
            <p:ph type="sldNum" sz="quarter" idx="12"/>
          </p:nvPr>
        </p:nvSpPr>
        <p:spPr/>
        <p:txBody>
          <a:bodyPr/>
          <a:lstStyle/>
          <a:p>
            <a:fld id="{8B7C5C68-B9F6-4B2F-BC89-DC9A4F7D353A}" type="slidenum">
              <a:rPr lang="fa-IR" smtClean="0"/>
              <a:pPr/>
              <a:t>34</a:t>
            </a:fld>
            <a:endParaRPr lang="fa-IR"/>
          </a:p>
        </p:txBody>
      </p:sp>
    </p:spTree>
    <p:extLst>
      <p:ext uri="{BB962C8B-B14F-4D97-AF65-F5344CB8AC3E}">
        <p14:creationId xmlns:p14="http://schemas.microsoft.com/office/powerpoint/2010/main" val="1771311461"/>
      </p:ext>
    </p:extLst>
  </p:cSld>
  <p:clrMapOvr>
    <a:masterClrMapping/>
  </p:clrMapOvr>
  <p:transition spd="slow">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340768"/>
            <a:ext cx="8305800" cy="3785652"/>
          </a:xfrm>
          <a:prstGeom prst="rect">
            <a:avLst/>
          </a:prstGeom>
        </p:spPr>
        <p:txBody>
          <a:bodyPr wrap="square">
            <a:spAutoFit/>
          </a:bodyPr>
          <a:lstStyle/>
          <a:p>
            <a:pPr>
              <a:lnSpc>
                <a:spcPct val="150000"/>
              </a:lnSpc>
            </a:pPr>
            <a:r>
              <a:rPr lang="fa-IR" sz="3200" b="1" dirty="0" smtClean="0">
                <a:solidFill>
                  <a:srgbClr val="002060"/>
                </a:solidFill>
                <a:latin typeface="Tahoma"/>
              </a:rPr>
              <a:t>آستانه و حدود مجاز پرتوزایی آلفا:</a:t>
            </a:r>
            <a:endParaRPr lang="en-US" sz="3200" dirty="0" smtClean="0">
              <a:solidFill>
                <a:srgbClr val="000000"/>
              </a:solidFill>
              <a:latin typeface="Tahoma"/>
            </a:endParaRPr>
          </a:p>
          <a:p>
            <a:pPr>
              <a:lnSpc>
                <a:spcPct val="150000"/>
              </a:lnSpc>
            </a:pPr>
            <a:r>
              <a:rPr lang="fa-IR" sz="3200" dirty="0" smtClean="0">
                <a:solidFill>
                  <a:srgbClr val="000000"/>
                </a:solidFill>
                <a:latin typeface="Tahoma"/>
              </a:rPr>
              <a:t>تعیین این مقدار رادیو اکتیویته بر اساس حفاظت </a:t>
            </a:r>
            <a:r>
              <a:rPr lang="fa-IR" sz="3200" dirty="0" smtClean="0">
                <a:solidFill>
                  <a:srgbClr val="FF0000"/>
                </a:solidFill>
                <a:latin typeface="Tahoma"/>
              </a:rPr>
              <a:t>رادیولوژیکی</a:t>
            </a:r>
            <a:r>
              <a:rPr lang="fa-IR" sz="3200" dirty="0" smtClean="0">
                <a:solidFill>
                  <a:srgbClr val="000000"/>
                </a:solidFill>
                <a:latin typeface="Tahoma"/>
              </a:rPr>
              <a:t> در نظر گرفته میشود .</a:t>
            </a:r>
            <a:endParaRPr lang="en-US" sz="3200" dirty="0" smtClean="0">
              <a:solidFill>
                <a:srgbClr val="000000"/>
              </a:solidFill>
              <a:latin typeface="Tahoma"/>
            </a:endParaRPr>
          </a:p>
          <a:p>
            <a:pPr>
              <a:lnSpc>
                <a:spcPct val="150000"/>
              </a:lnSpc>
            </a:pPr>
            <a:r>
              <a:rPr lang="fa-IR" sz="3200" dirty="0" smtClean="0">
                <a:solidFill>
                  <a:srgbClr val="000000"/>
                </a:solidFill>
                <a:latin typeface="Tahoma"/>
              </a:rPr>
              <a:t>احتمال انتقال در پی پدیده های طبیعی ،دخالت های انسانی ویا دست زدن به آنها </a:t>
            </a:r>
            <a:r>
              <a:rPr lang="fa-IR" sz="3200" dirty="0">
                <a:solidFill>
                  <a:srgbClr val="000000"/>
                </a:solidFill>
                <a:latin typeface="Tahoma"/>
              </a:rPr>
              <a:t>ب</a:t>
            </a:r>
            <a:r>
              <a:rPr lang="fa-IR" sz="3200" dirty="0" smtClean="0">
                <a:solidFill>
                  <a:srgbClr val="000000"/>
                </a:solidFill>
                <a:latin typeface="Tahoma"/>
              </a:rPr>
              <a:t>دون حفاظت کافی میتواند صورت گیرد.</a:t>
            </a:r>
          </a:p>
        </p:txBody>
      </p:sp>
      <p:sp>
        <p:nvSpPr>
          <p:cNvPr id="3" name="Slide Number Placeholder 2"/>
          <p:cNvSpPr>
            <a:spLocks noGrp="1"/>
          </p:cNvSpPr>
          <p:nvPr>
            <p:ph type="sldNum" sz="quarter" idx="12"/>
          </p:nvPr>
        </p:nvSpPr>
        <p:spPr/>
        <p:txBody>
          <a:bodyPr/>
          <a:lstStyle/>
          <a:p>
            <a:fld id="{8B7C5C68-B9F6-4B2F-BC89-DC9A4F7D353A}" type="slidenum">
              <a:rPr lang="fa-IR" smtClean="0"/>
              <a:pPr/>
              <a:t>35</a:t>
            </a:fld>
            <a:endParaRPr lang="fa-IR"/>
          </a:p>
        </p:txBody>
      </p:sp>
    </p:spTree>
    <p:extLst>
      <p:ext uri="{BB962C8B-B14F-4D97-AF65-F5344CB8AC3E}">
        <p14:creationId xmlns:p14="http://schemas.microsoft.com/office/powerpoint/2010/main" val="1852965408"/>
      </p:ext>
    </p:extLst>
  </p:cSld>
  <p:clrMapOvr>
    <a:masterClrMapping/>
  </p:clrMapOvr>
  <p:transition spd="slow">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Autofit/>
          </a:bodyPr>
          <a:lstStyle/>
          <a:p>
            <a:pPr algn="ctr"/>
            <a:r>
              <a:rPr lang="en-US" sz="4400" dirty="0" smtClean="0">
                <a:solidFill>
                  <a:srgbClr val="002060"/>
                </a:solidFill>
                <a:cs typeface="2  Mitra_1 (MRT)" pitchFamily="2" charset="-78"/>
              </a:rPr>
              <a:t>TLV</a:t>
            </a:r>
            <a:endParaRPr lang="fa-IR" sz="4400" dirty="0">
              <a:solidFill>
                <a:srgbClr val="002060"/>
              </a:solidFill>
              <a:cs typeface="2  Mitra_1 (MRT)" pitchFamily="2" charset="-78"/>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15294356"/>
              </p:ext>
            </p:extLst>
          </p:nvPr>
        </p:nvGraphicFramePr>
        <p:xfrm>
          <a:off x="1403647" y="2060848"/>
          <a:ext cx="6515016" cy="3397918"/>
        </p:xfrm>
        <a:graphic>
          <a:graphicData uri="http://schemas.openxmlformats.org/drawingml/2006/table">
            <a:tbl>
              <a:tblPr rtl="1" firstRow="1" bandRow="1">
                <a:tableStyleId>{5C22544A-7EE6-4342-B048-85BDC9FD1C3A}</a:tableStyleId>
              </a:tblPr>
              <a:tblGrid>
                <a:gridCol w="3326566"/>
                <a:gridCol w="3188450"/>
              </a:tblGrid>
              <a:tr h="566318">
                <a:tc>
                  <a:txBody>
                    <a:bodyPr/>
                    <a:lstStyle/>
                    <a:p>
                      <a:pPr rtl="1"/>
                      <a:r>
                        <a:rPr lang="fa-IR" sz="2400" dirty="0" smtClean="0">
                          <a:latin typeface="Arial" panose="020B0604020202020204" pitchFamily="34" charset="0"/>
                          <a:cs typeface="Arial" panose="020B0604020202020204" pitchFamily="34" charset="0"/>
                        </a:rPr>
                        <a:t>                 اندام</a:t>
                      </a:r>
                      <a:r>
                        <a:rPr lang="fa-IR" sz="2400" baseline="0" dirty="0" smtClean="0">
                          <a:latin typeface="Arial" panose="020B0604020202020204" pitchFamily="34" charset="0"/>
                          <a:cs typeface="Arial" panose="020B0604020202020204" pitchFamily="34" charset="0"/>
                        </a:rPr>
                        <a:t> / زمان</a:t>
                      </a:r>
                      <a:endParaRPr lang="fa-IR" sz="2400" dirty="0">
                        <a:latin typeface="Arial" panose="020B0604020202020204" pitchFamily="34" charset="0"/>
                        <a:cs typeface="Arial" panose="020B0604020202020204" pitchFamily="34" charset="0"/>
                      </a:endParaRPr>
                    </a:p>
                  </a:txBody>
                  <a:tcPr/>
                </a:tc>
                <a:tc>
                  <a:txBody>
                    <a:bodyPr/>
                    <a:lstStyle/>
                    <a:p>
                      <a:pPr rtl="1"/>
                      <a:r>
                        <a:rPr lang="fa-IR" sz="2400" dirty="0" smtClean="0">
                          <a:cs typeface="2  Mitra_1 (MRT)" pitchFamily="2" charset="-78"/>
                        </a:rPr>
                        <a:t>                    </a:t>
                      </a:r>
                      <a:r>
                        <a:rPr lang="fa-IR" sz="2400" dirty="0" smtClean="0">
                          <a:latin typeface="Arial" panose="020B0604020202020204" pitchFamily="34" charset="0"/>
                          <a:cs typeface="Arial" panose="020B0604020202020204" pitchFamily="34" charset="0"/>
                        </a:rPr>
                        <a:t>دوز</a:t>
                      </a:r>
                      <a:endParaRPr lang="fa-IR" sz="2400" dirty="0">
                        <a:latin typeface="Arial" panose="020B0604020202020204" pitchFamily="34" charset="0"/>
                        <a:cs typeface="Arial" panose="020B0604020202020204" pitchFamily="34" charset="0"/>
                      </a:endParaRPr>
                    </a:p>
                  </a:txBody>
                  <a:tcPr/>
                </a:tc>
              </a:tr>
              <a:tr h="566320">
                <a:tc>
                  <a:txBody>
                    <a:bodyPr/>
                    <a:lstStyle/>
                    <a:p>
                      <a:pPr algn="r" rtl="1"/>
                      <a:r>
                        <a:rPr lang="fa-IR" sz="2400" dirty="0" smtClean="0">
                          <a:latin typeface="Arial" panose="020B0604020202020204" pitchFamily="34" charset="0"/>
                          <a:cs typeface="Arial" panose="020B0604020202020204" pitchFamily="34" charset="0"/>
                        </a:rPr>
                        <a:t>                     سالانه</a:t>
                      </a:r>
                      <a:endParaRPr lang="fa-IR" sz="2400" dirty="0">
                        <a:latin typeface="Arial" panose="020B0604020202020204" pitchFamily="34" charset="0"/>
                        <a:cs typeface="Arial" panose="020B0604020202020204" pitchFamily="34" charset="0"/>
                      </a:endParaRPr>
                    </a:p>
                  </a:txBody>
                  <a:tcPr/>
                </a:tc>
                <a:tc>
                  <a:txBody>
                    <a:bodyPr/>
                    <a:lstStyle/>
                    <a:p>
                      <a:pPr rtl="1"/>
                      <a:r>
                        <a:rPr lang="fa-IR" sz="2400" dirty="0" smtClean="0">
                          <a:cs typeface="2  Mitra_1 (MRT)" pitchFamily="2" charset="-78"/>
                        </a:rPr>
                        <a:t>               </a:t>
                      </a:r>
                      <a:r>
                        <a:rPr lang="en-US" sz="2400" dirty="0" smtClean="0">
                          <a:cs typeface="2  Mitra_1 (MRT)" pitchFamily="2" charset="-78"/>
                        </a:rPr>
                        <a:t>      </a:t>
                      </a:r>
                      <a:r>
                        <a:rPr lang="fa-IR" sz="2400" dirty="0" smtClean="0">
                          <a:cs typeface="2  Mitra_1 (MRT)" pitchFamily="2" charset="-78"/>
                        </a:rPr>
                        <a:t> </a:t>
                      </a:r>
                      <a:r>
                        <a:rPr lang="en-US" sz="2400" dirty="0" smtClean="0">
                          <a:cs typeface="2  Mitra_1 (MRT)" pitchFamily="2" charset="-78"/>
                        </a:rPr>
                        <a:t>50msv</a:t>
                      </a:r>
                      <a:endParaRPr lang="fa-IR" sz="2400" dirty="0">
                        <a:cs typeface="2  Mitra_1 (MRT)" pitchFamily="2" charset="-78"/>
                      </a:endParaRPr>
                    </a:p>
                  </a:txBody>
                  <a:tcPr/>
                </a:tc>
              </a:tr>
              <a:tr h="566320">
                <a:tc>
                  <a:txBody>
                    <a:bodyPr/>
                    <a:lstStyle/>
                    <a:p>
                      <a:pPr algn="r" rtl="1"/>
                      <a:r>
                        <a:rPr lang="fa-IR" sz="2400" dirty="0" smtClean="0">
                          <a:latin typeface="Arial" panose="020B0604020202020204" pitchFamily="34" charset="0"/>
                          <a:cs typeface="Arial" panose="020B0604020202020204" pitchFamily="34" charset="0"/>
                        </a:rPr>
                        <a:t>                  میانگین</a:t>
                      </a:r>
                      <a:r>
                        <a:rPr lang="fa-IR" sz="2400" baseline="0" dirty="0" smtClean="0">
                          <a:latin typeface="Arial" panose="020B0604020202020204" pitchFamily="34" charset="0"/>
                          <a:cs typeface="Arial" panose="020B0604020202020204" pitchFamily="34" charset="0"/>
                        </a:rPr>
                        <a:t> </a:t>
                      </a:r>
                      <a:r>
                        <a:rPr lang="en-US" sz="2400" baseline="0" dirty="0" smtClean="0">
                          <a:latin typeface="Arial" panose="020B0604020202020204" pitchFamily="34" charset="0"/>
                          <a:cs typeface="Arial" panose="020B0604020202020204" pitchFamily="34" charset="0"/>
                        </a:rPr>
                        <a:t>5</a:t>
                      </a:r>
                      <a:r>
                        <a:rPr lang="fa-IR" sz="2400" baseline="0" dirty="0" smtClean="0">
                          <a:latin typeface="Arial" panose="020B0604020202020204" pitchFamily="34" charset="0"/>
                          <a:cs typeface="Arial" panose="020B0604020202020204" pitchFamily="34" charset="0"/>
                        </a:rPr>
                        <a:t>سال</a:t>
                      </a:r>
                      <a:endParaRPr lang="fa-IR" sz="2400" dirty="0">
                        <a:latin typeface="Arial" panose="020B0604020202020204" pitchFamily="34" charset="0"/>
                        <a:cs typeface="Arial" panose="020B0604020202020204" pitchFamily="34" charset="0"/>
                      </a:endParaRPr>
                    </a:p>
                  </a:txBody>
                  <a:tcPr/>
                </a:tc>
                <a:tc>
                  <a:txBody>
                    <a:bodyPr/>
                    <a:lstStyle/>
                    <a:p>
                      <a:pPr rtl="1"/>
                      <a:r>
                        <a:rPr lang="en-US" sz="2400" dirty="0" smtClean="0">
                          <a:cs typeface="2  Mitra_1 (MRT)" pitchFamily="2" charset="-78"/>
                        </a:rPr>
                        <a:t>    20msv                     </a:t>
                      </a:r>
                      <a:endParaRPr lang="fa-IR" sz="2400" dirty="0">
                        <a:cs typeface="2  Mitra_1 (MRT)" pitchFamily="2" charset="-78"/>
                      </a:endParaRPr>
                    </a:p>
                  </a:txBody>
                  <a:tcPr/>
                </a:tc>
              </a:tr>
              <a:tr h="566320">
                <a:tc>
                  <a:txBody>
                    <a:bodyPr/>
                    <a:lstStyle/>
                    <a:p>
                      <a:pPr algn="r" rtl="1"/>
                      <a:r>
                        <a:rPr lang="fa-IR" sz="2400" dirty="0" smtClean="0">
                          <a:latin typeface="Arial" panose="020B0604020202020204" pitchFamily="34" charset="0"/>
                          <a:cs typeface="Arial" panose="020B0604020202020204" pitchFamily="34" charset="0"/>
                        </a:rPr>
                        <a:t>                      چشم</a:t>
                      </a:r>
                      <a:endParaRPr lang="fa-IR" sz="2400" dirty="0">
                        <a:latin typeface="Arial" panose="020B0604020202020204" pitchFamily="34" charset="0"/>
                        <a:cs typeface="Arial" panose="020B0604020202020204" pitchFamily="34" charset="0"/>
                      </a:endParaRPr>
                    </a:p>
                  </a:txBody>
                  <a:tcPr/>
                </a:tc>
                <a:tc>
                  <a:txBody>
                    <a:bodyPr/>
                    <a:lstStyle/>
                    <a:p>
                      <a:pPr rtl="1"/>
                      <a:r>
                        <a:rPr lang="en-US" sz="2400" dirty="0" smtClean="0">
                          <a:cs typeface="2  Mitra_1 (MRT)" pitchFamily="2" charset="-78"/>
                        </a:rPr>
                        <a:t>150msv</a:t>
                      </a:r>
                      <a:r>
                        <a:rPr lang="en-US" sz="2400" baseline="0" dirty="0" smtClean="0">
                          <a:cs typeface="2  Mitra_1 (MRT)" pitchFamily="2" charset="-78"/>
                        </a:rPr>
                        <a:t>  </a:t>
                      </a:r>
                      <a:r>
                        <a:rPr lang="en-US" sz="2400" dirty="0" smtClean="0">
                          <a:cs typeface="2  Mitra_1 (MRT)" pitchFamily="2" charset="-78"/>
                        </a:rPr>
                        <a:t>                 </a:t>
                      </a:r>
                      <a:endParaRPr lang="fa-IR" sz="2400" dirty="0">
                        <a:cs typeface="2  Mitra_1 (MRT)" pitchFamily="2" charset="-78"/>
                      </a:endParaRPr>
                    </a:p>
                  </a:txBody>
                  <a:tcPr/>
                </a:tc>
              </a:tr>
              <a:tr h="566320">
                <a:tc>
                  <a:txBody>
                    <a:bodyPr/>
                    <a:lstStyle/>
                    <a:p>
                      <a:pPr algn="r" rtl="1"/>
                      <a:r>
                        <a:rPr lang="fa-IR" sz="2400" baseline="0" dirty="0" smtClean="0">
                          <a:latin typeface="Arial" panose="020B0604020202020204" pitchFamily="34" charset="0"/>
                          <a:cs typeface="Arial" panose="020B0604020202020204" pitchFamily="34" charset="0"/>
                        </a:rPr>
                        <a:t>                     پوست</a:t>
                      </a:r>
                      <a:endParaRPr lang="fa-IR" sz="2400" dirty="0">
                        <a:latin typeface="Arial" panose="020B0604020202020204" pitchFamily="34" charset="0"/>
                        <a:cs typeface="Arial" panose="020B0604020202020204" pitchFamily="34" charset="0"/>
                      </a:endParaRPr>
                    </a:p>
                  </a:txBody>
                  <a:tcPr/>
                </a:tc>
                <a:tc>
                  <a:txBody>
                    <a:bodyPr/>
                    <a:lstStyle/>
                    <a:p>
                      <a:pPr rtl="1"/>
                      <a:r>
                        <a:rPr lang="en-US" sz="2400" dirty="0" smtClean="0">
                          <a:cs typeface="2  Mitra_1 (MRT)" pitchFamily="2" charset="-78"/>
                        </a:rPr>
                        <a:t>       500msv </a:t>
                      </a:r>
                      <a:r>
                        <a:rPr lang="en-US" sz="2400" baseline="0" dirty="0" smtClean="0">
                          <a:cs typeface="2  Mitra_1 (MRT)" pitchFamily="2" charset="-78"/>
                        </a:rPr>
                        <a:t>                  </a:t>
                      </a:r>
                      <a:endParaRPr lang="fa-IR" sz="2400" dirty="0">
                        <a:cs typeface="2  Mitra_1 (MRT)" pitchFamily="2" charset="-78"/>
                      </a:endParaRPr>
                    </a:p>
                  </a:txBody>
                  <a:tcPr/>
                </a:tc>
              </a:tr>
              <a:tr h="566320">
                <a:tc>
                  <a:txBody>
                    <a:bodyPr/>
                    <a:lstStyle/>
                    <a:p>
                      <a:pPr algn="r" rtl="1"/>
                      <a:r>
                        <a:rPr lang="fa-IR" sz="2400" dirty="0" smtClean="0">
                          <a:latin typeface="Arial" panose="020B0604020202020204" pitchFamily="34" charset="0"/>
                          <a:cs typeface="Arial" panose="020B0604020202020204" pitchFamily="34" charset="0"/>
                        </a:rPr>
                        <a:t>                   پا و دست</a:t>
                      </a:r>
                      <a:endParaRPr lang="fa-IR" sz="2400" dirty="0">
                        <a:latin typeface="Arial" panose="020B0604020202020204" pitchFamily="34" charset="0"/>
                        <a:cs typeface="Arial" panose="020B0604020202020204" pitchFamily="34" charset="0"/>
                      </a:endParaRPr>
                    </a:p>
                  </a:txBody>
                  <a:tcPr/>
                </a:tc>
                <a:tc>
                  <a:txBody>
                    <a:bodyPr/>
                    <a:lstStyle/>
                    <a:p>
                      <a:pPr rtl="1"/>
                      <a:r>
                        <a:rPr lang="en-US" sz="2400" dirty="0" smtClean="0">
                          <a:cs typeface="2  Mitra_1 (MRT)" pitchFamily="2" charset="-78"/>
                        </a:rPr>
                        <a:t>500msv                   </a:t>
                      </a:r>
                      <a:endParaRPr lang="fa-IR" sz="2400" dirty="0">
                        <a:cs typeface="2  Mitra_1 (MRT)" pitchFamily="2" charset="-78"/>
                      </a:endParaRPr>
                    </a:p>
                  </a:txBody>
                  <a:tcPr/>
                </a:tc>
              </a:tr>
            </a:tbl>
          </a:graphicData>
        </a:graphic>
      </p:graphicFrame>
      <p:sp>
        <p:nvSpPr>
          <p:cNvPr id="2" name="Slide Number Placeholder 1"/>
          <p:cNvSpPr>
            <a:spLocks noGrp="1"/>
          </p:cNvSpPr>
          <p:nvPr>
            <p:ph type="sldNum" sz="quarter" idx="12"/>
          </p:nvPr>
        </p:nvSpPr>
        <p:spPr/>
        <p:txBody>
          <a:bodyPr/>
          <a:lstStyle/>
          <a:p>
            <a:fld id="{8B7C5C68-B9F6-4B2F-BC89-DC9A4F7D353A}" type="slidenum">
              <a:rPr lang="fa-IR" smtClean="0"/>
              <a:pPr/>
              <a:t>36</a:t>
            </a:fld>
            <a:endParaRPr lang="fa-IR"/>
          </a:p>
        </p:txBody>
      </p:sp>
    </p:spTree>
    <p:extLst>
      <p:ext uri="{BB962C8B-B14F-4D97-AF65-F5344CB8AC3E}">
        <p14:creationId xmlns:p14="http://schemas.microsoft.com/office/powerpoint/2010/main" val="2038937508"/>
      </p:ext>
    </p:extLst>
  </p:cSld>
  <p:clrMapOvr>
    <a:masterClrMapping/>
  </p:clrMapOvr>
  <p:transition spd="slow">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305800" cy="1143000"/>
          </a:xfrm>
        </p:spPr>
        <p:txBody>
          <a:bodyPr/>
          <a:lstStyle/>
          <a:p>
            <a:pPr algn="r"/>
            <a:r>
              <a:rPr lang="fa-IR" dirty="0" smtClean="0">
                <a:solidFill>
                  <a:srgbClr val="002060"/>
                </a:solidFill>
              </a:rPr>
              <a:t>جمع بندی کلی:</a:t>
            </a:r>
            <a:endParaRPr lang="en-US" dirty="0">
              <a:solidFill>
                <a:srgbClr val="002060"/>
              </a:solidFill>
            </a:endParaRPr>
          </a:p>
        </p:txBody>
      </p:sp>
      <p:sp>
        <p:nvSpPr>
          <p:cNvPr id="3" name="Slide Number Placeholder 2"/>
          <p:cNvSpPr>
            <a:spLocks noGrp="1"/>
          </p:cNvSpPr>
          <p:nvPr>
            <p:ph type="sldNum" sz="quarter" idx="12"/>
          </p:nvPr>
        </p:nvSpPr>
        <p:spPr/>
        <p:txBody>
          <a:bodyPr/>
          <a:lstStyle/>
          <a:p>
            <a:fld id="{8B7C5C68-B9F6-4B2F-BC89-DC9A4F7D353A}" type="slidenum">
              <a:rPr lang="fa-IR" smtClean="0"/>
              <a:pPr/>
              <a:t>37</a:t>
            </a:fld>
            <a:endParaRPr lang="fa-IR"/>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1794649740"/>
              </p:ext>
            </p:extLst>
          </p:nvPr>
        </p:nvGraphicFramePr>
        <p:xfrm>
          <a:off x="228600" y="1905000"/>
          <a:ext cx="8705849" cy="4312488"/>
        </p:xfrm>
        <a:graphic>
          <a:graphicData uri="http://schemas.openxmlformats.org/drawingml/2006/table">
            <a:tbl>
              <a:tblPr rtl="1" firstRow="1" bandRow="1">
                <a:tableStyleId>{5C22544A-7EE6-4342-B048-85BDC9FD1C3A}</a:tableStyleId>
              </a:tblPr>
              <a:tblGrid>
                <a:gridCol w="938160"/>
                <a:gridCol w="2234340"/>
                <a:gridCol w="1021634"/>
                <a:gridCol w="1039054"/>
                <a:gridCol w="1463044"/>
                <a:gridCol w="974582"/>
                <a:gridCol w="1035035"/>
              </a:tblGrid>
              <a:tr h="485727">
                <a:tc>
                  <a:txBody>
                    <a:bodyPr/>
                    <a:lstStyle/>
                    <a:p>
                      <a:pPr rtl="1"/>
                      <a:r>
                        <a:rPr lang="fa-IR" dirty="0" smtClean="0">
                          <a:solidFill>
                            <a:schemeClr val="bg1"/>
                          </a:solidFill>
                        </a:rPr>
                        <a:t>نوع</a:t>
                      </a:r>
                      <a:endParaRPr lang="fa-IR" dirty="0">
                        <a:solidFill>
                          <a:schemeClr val="bg1"/>
                        </a:solidFill>
                      </a:endParaRPr>
                    </a:p>
                  </a:txBody>
                  <a:tcPr/>
                </a:tc>
                <a:tc>
                  <a:txBody>
                    <a:bodyPr/>
                    <a:lstStyle/>
                    <a:p>
                      <a:pPr rtl="1"/>
                      <a:r>
                        <a:rPr lang="fa-IR" dirty="0" smtClean="0"/>
                        <a:t>منابع</a:t>
                      </a:r>
                      <a:r>
                        <a:rPr lang="fa-IR" baseline="0" dirty="0" smtClean="0"/>
                        <a:t> تولید</a:t>
                      </a:r>
                      <a:endParaRPr lang="fa-IR" dirty="0"/>
                    </a:p>
                  </a:txBody>
                  <a:tcPr/>
                </a:tc>
                <a:tc>
                  <a:txBody>
                    <a:bodyPr/>
                    <a:lstStyle/>
                    <a:p>
                      <a:pPr rtl="1"/>
                      <a:r>
                        <a:rPr lang="fa-IR" dirty="0" smtClean="0"/>
                        <a:t>قدرت نفوذ</a:t>
                      </a:r>
                      <a:endParaRPr lang="fa-IR" dirty="0"/>
                    </a:p>
                  </a:txBody>
                  <a:tcPr/>
                </a:tc>
                <a:tc>
                  <a:txBody>
                    <a:bodyPr/>
                    <a:lstStyle/>
                    <a:p>
                      <a:pPr rtl="1"/>
                      <a:r>
                        <a:rPr lang="fa-IR" dirty="0" smtClean="0"/>
                        <a:t>خطر اصلی</a:t>
                      </a:r>
                      <a:endParaRPr lang="fa-IR" dirty="0"/>
                    </a:p>
                  </a:txBody>
                  <a:tcPr/>
                </a:tc>
                <a:tc>
                  <a:txBody>
                    <a:bodyPr/>
                    <a:lstStyle/>
                    <a:p>
                      <a:pPr rtl="1"/>
                      <a:r>
                        <a:rPr lang="fa-IR" dirty="0" smtClean="0"/>
                        <a:t>محافظ</a:t>
                      </a:r>
                      <a:endParaRPr lang="fa-IR" dirty="0"/>
                    </a:p>
                  </a:txBody>
                  <a:tcPr/>
                </a:tc>
                <a:tc>
                  <a:txBody>
                    <a:bodyPr/>
                    <a:lstStyle/>
                    <a:p>
                      <a:pPr rtl="1"/>
                      <a:r>
                        <a:rPr lang="fa-IR" dirty="0" smtClean="0"/>
                        <a:t>بار الکتریکی</a:t>
                      </a:r>
                      <a:endParaRPr lang="fa-IR" dirty="0"/>
                    </a:p>
                  </a:txBody>
                  <a:tcPr/>
                </a:tc>
                <a:tc>
                  <a:txBody>
                    <a:bodyPr/>
                    <a:lstStyle/>
                    <a:p>
                      <a:pPr rtl="1"/>
                      <a:r>
                        <a:rPr lang="fa-IR" dirty="0" smtClean="0"/>
                        <a:t>جرم اتمی</a:t>
                      </a:r>
                      <a:endParaRPr lang="fa-IR" dirty="0"/>
                    </a:p>
                  </a:txBody>
                  <a:tcPr/>
                </a:tc>
              </a:tr>
              <a:tr h="3672408">
                <a:tc>
                  <a:txBody>
                    <a:bodyPr/>
                    <a:lstStyle/>
                    <a:p>
                      <a:pPr rtl="1"/>
                      <a:r>
                        <a:rPr lang="fa-IR" dirty="0" smtClean="0"/>
                        <a:t>آلفا</a:t>
                      </a:r>
                      <a:endParaRPr lang="fa-IR" dirty="0"/>
                    </a:p>
                  </a:txBody>
                  <a:tcPr/>
                </a:tc>
                <a:tc>
                  <a:txBody>
                    <a:bodyPr/>
                    <a:lstStyle/>
                    <a:p>
                      <a:pPr rtl="1"/>
                      <a:r>
                        <a:rPr lang="fa-IR" dirty="0" smtClean="0"/>
                        <a:t>رادیوایزوتوپ</a:t>
                      </a:r>
                      <a:r>
                        <a:rPr lang="fa-IR" baseline="0" dirty="0" smtClean="0"/>
                        <a:t> های سنگین تر از اورانیوم۸۱مانند پلوتونیوم که در سلاحهای هسته ای و مراکز تولید رادیوایزوتپها  وجود دارد</a:t>
                      </a:r>
                      <a:endParaRPr lang="fa-IR" dirty="0"/>
                    </a:p>
                  </a:txBody>
                  <a:tcPr/>
                </a:tc>
                <a:tc>
                  <a:txBody>
                    <a:bodyPr/>
                    <a:lstStyle/>
                    <a:p>
                      <a:pPr rtl="1"/>
                      <a:r>
                        <a:rPr lang="fa-IR" dirty="0" smtClean="0"/>
                        <a:t>چند سانتی متر در هوا</a:t>
                      </a:r>
                      <a:endParaRPr lang="fa-IR" dirty="0"/>
                    </a:p>
                  </a:txBody>
                  <a:tcPr/>
                </a:tc>
                <a:tc>
                  <a:txBody>
                    <a:bodyPr/>
                    <a:lstStyle/>
                    <a:p>
                      <a:pPr rtl="1"/>
                      <a:r>
                        <a:rPr lang="fa-IR" dirty="0" smtClean="0"/>
                        <a:t>فقط آلودگی داخلی</a:t>
                      </a:r>
                      <a:endParaRPr lang="fa-IR" dirty="0"/>
                    </a:p>
                  </a:txBody>
                  <a:tcPr/>
                </a:tc>
                <a:tc>
                  <a:txBody>
                    <a:bodyPr/>
                    <a:lstStyle/>
                    <a:p>
                      <a:pPr rtl="1"/>
                      <a:r>
                        <a:rPr lang="fa-IR" dirty="0" smtClean="0"/>
                        <a:t>کاغذ</a:t>
                      </a:r>
                    </a:p>
                    <a:p>
                      <a:pPr rtl="1"/>
                      <a:r>
                        <a:rPr lang="fa-IR" dirty="0" smtClean="0"/>
                        <a:t>لایه</a:t>
                      </a:r>
                      <a:r>
                        <a:rPr lang="fa-IR" baseline="0" dirty="0" smtClean="0"/>
                        <a:t> شاخی پوست</a:t>
                      </a:r>
                      <a:endParaRPr lang="fa-IR" dirty="0"/>
                    </a:p>
                  </a:txBody>
                  <a:tcPr/>
                </a:tc>
                <a:tc>
                  <a:txBody>
                    <a:bodyPr/>
                    <a:lstStyle/>
                    <a:p>
                      <a:pPr rtl="1"/>
                      <a:r>
                        <a:rPr lang="fa-IR" dirty="0" smtClean="0"/>
                        <a:t>۲+</a:t>
                      </a:r>
                    </a:p>
                    <a:p>
                      <a:pPr rtl="1"/>
                      <a:endParaRPr lang="fa-IR" dirty="0" smtClean="0"/>
                    </a:p>
                  </a:txBody>
                  <a:tcPr/>
                </a:tc>
                <a:tc>
                  <a:txBody>
                    <a:bodyPr/>
                    <a:lstStyle/>
                    <a:p>
                      <a:pPr rtl="1"/>
                      <a:r>
                        <a:rPr lang="fa-IR" dirty="0" smtClean="0"/>
                        <a:t>۴</a:t>
                      </a:r>
                      <a:endParaRPr lang="fa-IR" dirty="0"/>
                    </a:p>
                  </a:txBody>
                  <a:tcPr/>
                </a:tc>
              </a:tr>
            </a:tbl>
          </a:graphicData>
        </a:graphic>
      </p:graphicFrame>
    </p:spTree>
    <p:extLst>
      <p:ext uri="{BB962C8B-B14F-4D97-AF65-F5344CB8AC3E}">
        <p14:creationId xmlns:p14="http://schemas.microsoft.com/office/powerpoint/2010/main" val="2570843927"/>
      </p:ext>
    </p:extLst>
  </p:cSld>
  <p:clrMapOvr>
    <a:masterClrMapping/>
  </p:clrMapOvr>
  <p:transition spd="slow">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620688"/>
            <a:ext cx="6965245" cy="1202485"/>
          </a:xfrm>
        </p:spPr>
        <p:txBody>
          <a:bodyPr/>
          <a:lstStyle/>
          <a:p>
            <a:pPr algn="r"/>
            <a:r>
              <a:rPr lang="fa-IR" dirty="0" smtClean="0">
                <a:latin typeface="Arial" panose="020B0604020202020204" pitchFamily="34" charset="0"/>
                <a:cs typeface="Arial" panose="020B0604020202020204" pitchFamily="34" charset="0"/>
              </a:rPr>
              <a:t>منابع</a:t>
            </a:r>
            <a:endParaRPr lang="fa-IR"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a:lnSpc>
                <a:spcPct val="120000"/>
              </a:lnSpc>
              <a:buFont typeface="Wingdings" pitchFamily="2" charset="2"/>
              <a:buChar char="ü"/>
            </a:pPr>
            <a:endParaRPr lang="fa-IR" dirty="0" smtClean="0">
              <a:latin typeface="Arial" panose="020B0604020202020204" pitchFamily="34" charset="0"/>
              <a:cs typeface="Arial" panose="020B0604020202020204" pitchFamily="34" charset="0"/>
            </a:endParaRPr>
          </a:p>
          <a:p>
            <a:pPr>
              <a:lnSpc>
                <a:spcPct val="120000"/>
              </a:lnSpc>
              <a:buFont typeface="Wingdings" pitchFamily="2" charset="2"/>
              <a:buChar char="ü"/>
            </a:pPr>
            <a:r>
              <a:rPr lang="fa-IR" sz="2400" dirty="0" smtClean="0">
                <a:latin typeface="Arial" panose="020B0604020202020204" pitchFamily="34" charset="0"/>
                <a:cs typeface="Arial" panose="020B0604020202020204" pitchFamily="34" charset="0"/>
              </a:rPr>
              <a:t>بنیادماده – مایکل اریک  - ترجمه نسیم بیابانی</a:t>
            </a:r>
          </a:p>
          <a:p>
            <a:pPr>
              <a:lnSpc>
                <a:spcPct val="120000"/>
              </a:lnSpc>
              <a:buFont typeface="Wingdings" pitchFamily="2" charset="2"/>
              <a:buChar char="ü"/>
            </a:pPr>
            <a:r>
              <a:rPr lang="fa-IR" sz="2400" dirty="0" smtClean="0">
                <a:latin typeface="Arial" panose="020B0604020202020204" pitchFamily="34" charset="0"/>
                <a:cs typeface="Arial" panose="020B0604020202020204" pitchFamily="34" charset="0"/>
              </a:rPr>
              <a:t>شبکه رشد</a:t>
            </a:r>
          </a:p>
          <a:p>
            <a:pPr>
              <a:lnSpc>
                <a:spcPct val="120000"/>
              </a:lnSpc>
              <a:buFont typeface="Wingdings" pitchFamily="2" charset="2"/>
              <a:buChar char="ü"/>
            </a:pPr>
            <a:r>
              <a:rPr lang="en-US" sz="2800" dirty="0" smtClean="0">
                <a:latin typeface="Arial" panose="020B0604020202020204" pitchFamily="34" charset="0"/>
                <a:cs typeface="Arial" panose="020B0604020202020204" pitchFamily="34" charset="0"/>
              </a:rPr>
              <a:t>Safty2011.persion.blog.ir</a:t>
            </a:r>
          </a:p>
          <a:p>
            <a:pPr>
              <a:lnSpc>
                <a:spcPct val="120000"/>
              </a:lnSpc>
              <a:buFont typeface="Wingdings" pitchFamily="2" charset="2"/>
              <a:buChar char="ü"/>
            </a:pPr>
            <a:r>
              <a:rPr lang="en-US" sz="2800" dirty="0" smtClean="0">
                <a:latin typeface="Arial" panose="020B0604020202020204" pitchFamily="34" charset="0"/>
                <a:cs typeface="Arial" panose="020B0604020202020204" pitchFamily="34" charset="0"/>
              </a:rPr>
              <a:t>Neveralend101.persion blog.ir</a:t>
            </a:r>
          </a:p>
          <a:p>
            <a:pPr>
              <a:lnSpc>
                <a:spcPct val="120000"/>
              </a:lnSpc>
              <a:buFont typeface="Wingdings" pitchFamily="2" charset="2"/>
              <a:buChar char="ü"/>
            </a:pPr>
            <a:r>
              <a:rPr lang="en-US" sz="2800" dirty="0" smtClean="0">
                <a:latin typeface="Arial" panose="020B0604020202020204" pitchFamily="34" charset="0"/>
                <a:cs typeface="Arial" panose="020B0604020202020204" pitchFamily="34" charset="0"/>
              </a:rPr>
              <a:t>Daneshnameh.roshd.ir</a:t>
            </a:r>
          </a:p>
          <a:p>
            <a:pPr>
              <a:lnSpc>
                <a:spcPct val="120000"/>
              </a:lnSpc>
              <a:buFont typeface="Wingdings" pitchFamily="2" charset="2"/>
              <a:buChar char="ü"/>
            </a:pPr>
            <a:r>
              <a:rPr lang="en-US" sz="2800" dirty="0" smtClean="0">
                <a:latin typeface="Arial" panose="020B0604020202020204" pitchFamily="34" charset="0"/>
                <a:cs typeface="Arial" panose="020B0604020202020204" pitchFamily="34" charset="0"/>
              </a:rPr>
              <a:t>https://fa.wikipedia.org</a:t>
            </a:r>
            <a:endParaRPr lang="fa-IR" sz="2800" dirty="0" smtClean="0">
              <a:latin typeface="Arial" panose="020B0604020202020204" pitchFamily="34" charset="0"/>
              <a:cs typeface="Arial" panose="020B0604020202020204" pitchFamily="34" charset="0"/>
            </a:endParaRPr>
          </a:p>
          <a:p>
            <a:pPr>
              <a:lnSpc>
                <a:spcPct val="120000"/>
              </a:lnSpc>
              <a:buNone/>
            </a:pPr>
            <a:r>
              <a:rPr lang="fa-IR" sz="2800" dirty="0">
                <a:solidFill>
                  <a:schemeClr val="accent3">
                    <a:lumMod val="60000"/>
                    <a:lumOff val="40000"/>
                  </a:schemeClr>
                </a:solidFill>
                <a:latin typeface="Arial" panose="020B0604020202020204" pitchFamily="34" charset="0"/>
                <a:cs typeface="Arial" panose="020B0604020202020204" pitchFamily="34" charset="0"/>
                <a:sym typeface="Wingdings"/>
              </a:rPr>
              <a:t></a:t>
            </a:r>
            <a:r>
              <a:rPr lang="fa-IR" sz="2400" dirty="0" smtClean="0">
                <a:latin typeface="Arial" panose="020B0604020202020204" pitchFamily="34" charset="0"/>
                <a:cs typeface="Arial" panose="020B0604020202020204" pitchFamily="34" charset="0"/>
              </a:rPr>
              <a:t>سایت پزشکی هسته ای</a:t>
            </a:r>
            <a:endParaRPr lang="en-US" sz="2400" dirty="0" smtClean="0">
              <a:latin typeface="Arial" panose="020B0604020202020204" pitchFamily="34" charset="0"/>
              <a:cs typeface="Arial" panose="020B0604020202020204" pitchFamily="34" charset="0"/>
            </a:endParaRPr>
          </a:p>
          <a:p>
            <a:pPr>
              <a:lnSpc>
                <a:spcPct val="120000"/>
              </a:lnSpc>
              <a:buFont typeface="Wingdings" panose="05000000000000000000" pitchFamily="2" charset="2"/>
              <a:buChar char="ü"/>
            </a:pPr>
            <a:r>
              <a:rPr lang="fa-IR" sz="2400" dirty="0" smtClean="0">
                <a:latin typeface="Arial" panose="020B0604020202020204" pitchFamily="34" charset="0"/>
                <a:cs typeface="Arial" panose="020B0604020202020204" pitchFamily="34" charset="0"/>
              </a:rPr>
              <a:t>جزوه دکتر منظم</a:t>
            </a:r>
          </a:p>
          <a:p>
            <a:pPr>
              <a:lnSpc>
                <a:spcPct val="120000"/>
              </a:lnSpc>
              <a:buFont typeface="Wingdings" panose="05000000000000000000" pitchFamily="2" charset="2"/>
              <a:buChar char="ü"/>
            </a:pPr>
            <a:r>
              <a:rPr lang="fa-IR" sz="2400" dirty="0" smtClean="0">
                <a:latin typeface="Arial" panose="020B0604020202020204" pitchFamily="34" charset="0"/>
                <a:cs typeface="Arial" panose="020B0604020202020204" pitchFamily="34" charset="0"/>
              </a:rPr>
              <a:t>جزوه دکتر پروین احمدی نژاد عضو هیئت علمی دانشگاه علوم پزشکی شیراز</a:t>
            </a:r>
            <a:endParaRPr lang="fa-IR"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B7C5C68-B9F6-4B2F-BC89-DC9A4F7D353A}" type="slidenum">
              <a:rPr lang="fa-IR" smtClean="0"/>
              <a:pPr/>
              <a:t>38</a:t>
            </a:fld>
            <a:endParaRPr lang="fa-IR"/>
          </a:p>
        </p:txBody>
      </p:sp>
    </p:spTree>
    <p:extLst>
      <p:ext uri="{BB962C8B-B14F-4D97-AF65-F5344CB8AC3E}">
        <p14:creationId xmlns:p14="http://schemas.microsoft.com/office/powerpoint/2010/main" val="136929907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Picture 4" descr="rockyfalls"/>
          <p:cNvPicPr>
            <a:picLocks noGrp="1" noChangeAspect="1" noChangeArrowheads="1"/>
          </p:cNvPicPr>
          <p:nvPr>
            <p:ph idx="1"/>
          </p:nvPr>
        </p:nvPicPr>
        <p:blipFill>
          <a:blip r:embed="rId2"/>
          <a:srcRect/>
          <a:stretch>
            <a:fillRect/>
          </a:stretch>
        </p:blipFill>
        <p:spPr bwMode="auto">
          <a:xfrm>
            <a:off x="-86284" y="0"/>
            <a:ext cx="9316567" cy="6987425"/>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8B7C5C68-B9F6-4B2F-BC89-DC9A4F7D353A}" type="slidenum">
              <a:rPr lang="fa-IR" smtClean="0"/>
              <a:pPr/>
              <a:t>39</a:t>
            </a:fld>
            <a:endParaRPr lang="fa-IR"/>
          </a:p>
        </p:txBody>
      </p:sp>
      <p:sp>
        <p:nvSpPr>
          <p:cNvPr id="5" name="Rectangle 4"/>
          <p:cNvSpPr/>
          <p:nvPr/>
        </p:nvSpPr>
        <p:spPr>
          <a:xfrm>
            <a:off x="1714480" y="642918"/>
            <a:ext cx="5607128" cy="769441"/>
          </a:xfrm>
          <a:prstGeom prst="rect">
            <a:avLst/>
          </a:prstGeom>
        </p:spPr>
        <p:txBody>
          <a:bodyPr wrap="square">
            <a:spAutoFit/>
          </a:bodyPr>
          <a:lstStyle/>
          <a:p>
            <a:pPr algn="ctr">
              <a:spcBef>
                <a:spcPct val="50000"/>
              </a:spcBef>
            </a:pPr>
            <a:r>
              <a:rPr lang="fa-IR" sz="4400" dirty="0" smtClean="0">
                <a:solidFill>
                  <a:schemeClr val="bg1"/>
                </a:solidFill>
                <a:latin typeface="Arial Rounded MT Bold" pitchFamily="34" charset="0"/>
                <a:cs typeface="Arial" charset="0"/>
              </a:rPr>
              <a:t>اگر ندانید به </a:t>
            </a:r>
            <a:r>
              <a:rPr lang="fa-IR" sz="4400" dirty="0" smtClean="0">
                <a:solidFill>
                  <a:srgbClr val="92D050"/>
                </a:solidFill>
                <a:latin typeface="Arial Rounded MT Bold" pitchFamily="34" charset="0"/>
                <a:cs typeface="Arial" charset="0"/>
              </a:rPr>
              <a:t>کجا</a:t>
            </a:r>
            <a:r>
              <a:rPr lang="fa-IR" sz="4400" dirty="0" smtClean="0">
                <a:solidFill>
                  <a:schemeClr val="bg1"/>
                </a:solidFill>
                <a:latin typeface="Arial Rounded MT Bold" pitchFamily="34" charset="0"/>
                <a:cs typeface="Arial" charset="0"/>
              </a:rPr>
              <a:t> میروید ،</a:t>
            </a:r>
          </a:p>
        </p:txBody>
      </p:sp>
      <p:sp>
        <p:nvSpPr>
          <p:cNvPr id="6" name="Rectangle 5"/>
          <p:cNvSpPr/>
          <p:nvPr/>
        </p:nvSpPr>
        <p:spPr>
          <a:xfrm>
            <a:off x="357158" y="2357430"/>
            <a:ext cx="5929354" cy="707886"/>
          </a:xfrm>
          <a:prstGeom prst="rect">
            <a:avLst/>
          </a:prstGeom>
        </p:spPr>
        <p:txBody>
          <a:bodyPr wrap="square">
            <a:spAutoFit/>
          </a:bodyPr>
          <a:lstStyle/>
          <a:p>
            <a:pPr algn="ctr">
              <a:spcBef>
                <a:spcPct val="50000"/>
              </a:spcBef>
            </a:pPr>
            <a:r>
              <a:rPr lang="fa-IR" sz="4000" dirty="0" smtClean="0">
                <a:solidFill>
                  <a:schemeClr val="bg1"/>
                </a:solidFill>
                <a:latin typeface="Arial Rounded MT Bold" pitchFamily="34" charset="0"/>
                <a:cs typeface="Arial" charset="0"/>
              </a:rPr>
              <a:t>هر </a:t>
            </a:r>
            <a:r>
              <a:rPr lang="fa-IR" sz="4000" dirty="0" smtClean="0">
                <a:solidFill>
                  <a:srgbClr val="FF0000"/>
                </a:solidFill>
                <a:latin typeface="Arial Rounded MT Bold" pitchFamily="34" charset="0"/>
                <a:cs typeface="Arial" charset="0"/>
              </a:rPr>
              <a:t>راهی</a:t>
            </a:r>
            <a:r>
              <a:rPr lang="fa-IR" sz="4000" dirty="0" smtClean="0">
                <a:solidFill>
                  <a:schemeClr val="bg1"/>
                </a:solidFill>
                <a:latin typeface="Arial Rounded MT Bold" pitchFamily="34" charset="0"/>
                <a:cs typeface="Arial" charset="0"/>
              </a:rPr>
              <a:t> شمارا باخود خواهد برد</a:t>
            </a:r>
            <a:endParaRPr lang="en-US" sz="4000" dirty="0">
              <a:solidFill>
                <a:schemeClr val="bg1"/>
              </a:solidFill>
              <a:latin typeface="Arial Rounded MT Bold" pitchFamily="34" charset="0"/>
              <a:cs typeface="Arial" charset="0"/>
            </a:endParaRPr>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296152"/>
          </a:xfrm>
        </p:spPr>
        <p:txBody>
          <a:bodyPr>
            <a:normAutofit/>
          </a:bodyPr>
          <a:lstStyle/>
          <a:p>
            <a:pPr algn="ctr"/>
            <a:r>
              <a:rPr lang="fa-IR" sz="6000" dirty="0" smtClean="0">
                <a:solidFill>
                  <a:srgbClr val="002060"/>
                </a:solidFill>
                <a:latin typeface="Arial" panose="020B0604020202020204" pitchFamily="34" charset="0"/>
                <a:cs typeface="Arial" panose="020B0604020202020204" pitchFamily="34" charset="0"/>
              </a:rPr>
              <a:t>مقدمه</a:t>
            </a:r>
            <a:endParaRPr lang="en-US" sz="6000"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noAutofit/>
          </a:bodyPr>
          <a:lstStyle/>
          <a:p>
            <a:pPr marL="0" indent="0" algn="just">
              <a:lnSpc>
                <a:spcPct val="150000"/>
              </a:lnSpc>
              <a:buNone/>
            </a:pPr>
            <a:r>
              <a:rPr lang="fa-IR" sz="2800" dirty="0" smtClean="0">
                <a:latin typeface="Arial" panose="020B0604020202020204" pitchFamily="34" charset="0"/>
                <a:cs typeface="Arial" panose="020B0604020202020204" pitchFamily="34" charset="0"/>
              </a:rPr>
              <a:t>رادرفورد در </a:t>
            </a:r>
            <a:r>
              <a:rPr lang="fa-IR" sz="2800" dirty="0" smtClean="0">
                <a:latin typeface="Arial" panose="020B0604020202020204" pitchFamily="34" charset="0"/>
                <a:cs typeface="Arial" panose="020B0604020202020204" pitchFamily="34" charset="0"/>
              </a:rPr>
              <a:t>اوایل کار تحقیقاتی خود دو تابش رادیواکتیو ناهمانند شناسایی کرد او بخشی از تابشی را که با برگه ای به ضخامت یک پانصدم سانتیمتر قابل ایستادن بود را </a:t>
            </a:r>
            <a:r>
              <a:rPr lang="fa-IR" sz="2800" dirty="0" smtClean="0">
                <a:solidFill>
                  <a:srgbClr val="FF0000"/>
                </a:solidFill>
                <a:latin typeface="Arial" panose="020B0604020202020204" pitchFamily="34" charset="0"/>
                <a:cs typeface="Arial" panose="020B0604020202020204" pitchFamily="34" charset="0"/>
              </a:rPr>
              <a:t>آلفا</a:t>
            </a:r>
            <a:r>
              <a:rPr lang="fa-IR" sz="2800" dirty="0" smtClean="0">
                <a:latin typeface="Arial" panose="020B0604020202020204" pitchFamily="34" charset="0"/>
                <a:cs typeface="Arial" panose="020B0604020202020204" pitchFamily="34" charset="0"/>
              </a:rPr>
              <a:t> نامید.</a:t>
            </a:r>
          </a:p>
        </p:txBody>
      </p:sp>
      <p:pic>
        <p:nvPicPr>
          <p:cNvPr id="5" name="Content Placeholder 6" descr="Sm_rutherford4.jpg"/>
          <p:cNvPicPr>
            <a:picLocks noGrp="1" noChangeAspect="1"/>
          </p:cNvPicPr>
          <p:nvPr>
            <p:ph sz="half" idx="2"/>
          </p:nvPr>
        </p:nvPicPr>
        <p:blipFill>
          <a:blip r:embed="rId2" cstate="print"/>
          <a:stretch>
            <a:fillRect/>
          </a:stretch>
        </p:blipFill>
        <p:spPr>
          <a:xfrm>
            <a:off x="4929190" y="2071678"/>
            <a:ext cx="3714776" cy="4000527"/>
          </a:xfrm>
        </p:spPr>
      </p:pic>
      <p:sp>
        <p:nvSpPr>
          <p:cNvPr id="4" name="Slide Number Placeholder 3"/>
          <p:cNvSpPr>
            <a:spLocks noGrp="1"/>
          </p:cNvSpPr>
          <p:nvPr>
            <p:ph type="sldNum" sz="quarter" idx="12"/>
          </p:nvPr>
        </p:nvSpPr>
        <p:spPr/>
        <p:txBody>
          <a:bodyPr/>
          <a:lstStyle/>
          <a:p>
            <a:fld id="{8B7C5C68-B9F6-4B2F-BC89-DC9A4F7D353A}" type="slidenum">
              <a:rPr lang="fa-IR" smtClean="0"/>
              <a:pPr/>
              <a:t>4</a:t>
            </a:fld>
            <a:endParaRPr lang="fa-I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85918" y="857232"/>
            <a:ext cx="5786478" cy="3785652"/>
          </a:xfrm>
          <a:prstGeom prst="rect">
            <a:avLst/>
          </a:prstGeom>
        </p:spPr>
        <p:txBody>
          <a:bodyPr wrap="square">
            <a:spAutoFit/>
          </a:bodyPr>
          <a:lstStyle/>
          <a:p>
            <a:pPr algn="ctr"/>
            <a:r>
              <a:rPr lang="fa-IR" sz="6000" b="1" dirty="0" smtClean="0">
                <a:solidFill>
                  <a:srgbClr val="002060"/>
                </a:solidFill>
                <a:latin typeface="2  Titr"/>
              </a:rPr>
              <a:t>تاریخچه</a:t>
            </a:r>
          </a:p>
          <a:p>
            <a:pPr algn="ctr"/>
            <a:endParaRPr lang="fa-IR" sz="6000" b="1" dirty="0" smtClean="0">
              <a:latin typeface="2  Titr"/>
            </a:endParaRPr>
          </a:p>
          <a:p>
            <a:pPr algn="ctr"/>
            <a:endParaRPr lang="fa-IR" sz="6000" b="1" dirty="0" smtClean="0">
              <a:latin typeface="2  Titr"/>
            </a:endParaRPr>
          </a:p>
          <a:p>
            <a:pPr algn="ctr"/>
            <a:endParaRPr lang="fa-IR" sz="6000" b="1" dirty="0">
              <a:latin typeface="2  Titr"/>
            </a:endParaRPr>
          </a:p>
        </p:txBody>
      </p:sp>
      <p:sp>
        <p:nvSpPr>
          <p:cNvPr id="88067" name="Rectangle 3"/>
          <p:cNvSpPr>
            <a:spLocks noChangeArrowheads="1"/>
          </p:cNvSpPr>
          <p:nvPr/>
        </p:nvSpPr>
        <p:spPr bwMode="auto">
          <a:xfrm>
            <a:off x="500034" y="2035395"/>
            <a:ext cx="8286776"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r" defTabSz="914400" rtl="1" eaLnBrk="1" fontAlgn="base" latinLnBrk="0" hangingPunct="1">
              <a:lnSpc>
                <a:spcPct val="150000"/>
              </a:lnSpc>
              <a:spcBef>
                <a:spcPct val="0"/>
              </a:spcBef>
              <a:spcAft>
                <a:spcPct val="0"/>
              </a:spcAft>
              <a:buClrTx/>
              <a:buSzTx/>
              <a:tabLst/>
            </a:pPr>
            <a:r>
              <a:rPr kumimoji="0" lang="fa-IR" sz="2800" b="0" i="0" u="none" strike="noStrike" cap="none" normalizeH="0" baseline="0" dirty="0" smtClean="0">
                <a:ln>
                  <a:noFill/>
                </a:ln>
                <a:solidFill>
                  <a:schemeClr val="tx1"/>
                </a:solidFill>
                <a:effectLst/>
                <a:latin typeface="Tahoma" pitchFamily="34" charset="0"/>
                <a:ea typeface="Times New Roman" pitchFamily="18" charset="0"/>
                <a:cs typeface="B Nazanin"/>
              </a:rPr>
              <a:t>ذرات آلفا را در ابتدا به عنوان کم نفوذترین تابش‌هایی که از مواد طبیعی گسیل می‌شوند، شناسایی کردند. در سال </a:t>
            </a:r>
            <a:r>
              <a:rPr kumimoji="0" lang="fa-IR" sz="2800" b="0" i="0" u="none" strike="noStrike" cap="none" normalizeH="0" baseline="0" dirty="0" smtClean="0">
                <a:ln>
                  <a:noFill/>
                </a:ln>
                <a:solidFill>
                  <a:srgbClr val="FF0000"/>
                </a:solidFill>
                <a:effectLst/>
                <a:latin typeface="Tahoma" pitchFamily="34" charset="0"/>
                <a:ea typeface="Times New Roman" pitchFamily="18" charset="0"/>
                <a:cs typeface="B Nazanin"/>
                <a:hlinkClick r:id="rId2" tooltip="۱۹۰۳(میلادی) (صفحه وجود ندارد)"/>
              </a:rPr>
              <a:t>۱۹۰۳</a:t>
            </a:r>
            <a:r>
              <a:rPr kumimoji="0" lang="fa-IR" sz="2800" b="0" i="0" u="none" strike="noStrike" cap="none" normalizeH="0" baseline="0" dirty="0" smtClean="0">
                <a:ln>
                  <a:noFill/>
                </a:ln>
                <a:solidFill>
                  <a:srgbClr val="FF0000"/>
                </a:solidFill>
                <a:effectLst/>
                <a:latin typeface="Tahoma" pitchFamily="34" charset="0"/>
                <a:ea typeface="Times New Roman" pitchFamily="18" charset="0"/>
                <a:cs typeface="B Nazanin"/>
              </a:rPr>
              <a:t> </a:t>
            </a:r>
            <a:r>
              <a:rPr kumimoji="0" lang="fa-IR" sz="2800" b="0" i="0" u="none" strike="noStrike" cap="none" normalizeH="0" baseline="0" dirty="0" smtClean="0">
                <a:ln>
                  <a:noFill/>
                </a:ln>
                <a:solidFill>
                  <a:srgbClr val="FF0000"/>
                </a:solidFill>
                <a:effectLst/>
                <a:latin typeface="Tahoma" pitchFamily="34" charset="0"/>
                <a:ea typeface="Times New Roman" pitchFamily="18" charset="0"/>
                <a:cs typeface="B Nazanin"/>
                <a:hlinkClick r:id="rId3" tooltip="ارنست رادرفورد"/>
              </a:rPr>
              <a:t>ارنست رادرفورد</a:t>
            </a:r>
            <a:r>
              <a:rPr kumimoji="0" lang="fa-IR" sz="2800" b="0" i="0" u="none" strike="noStrike" cap="none" normalizeH="0" baseline="0" dirty="0" smtClean="0">
                <a:ln>
                  <a:noFill/>
                </a:ln>
                <a:solidFill>
                  <a:srgbClr val="FF0000"/>
                </a:solidFill>
                <a:effectLst/>
                <a:latin typeface="Tahoma" pitchFamily="34" charset="0"/>
                <a:ea typeface="Times New Roman" pitchFamily="18" charset="0"/>
                <a:cs typeface="B Nazanin"/>
              </a:rPr>
              <a:t> </a:t>
            </a:r>
            <a:r>
              <a:rPr kumimoji="0" lang="fa-IR" sz="2800" b="0" i="0" u="none" strike="noStrike" cap="none" normalizeH="0" baseline="0" dirty="0" smtClean="0">
                <a:ln>
                  <a:noFill/>
                </a:ln>
                <a:solidFill>
                  <a:schemeClr val="tx1"/>
                </a:solidFill>
                <a:effectLst/>
                <a:latin typeface="Tahoma" pitchFamily="34" charset="0"/>
                <a:ea typeface="Times New Roman" pitchFamily="18" charset="0"/>
                <a:cs typeface="B Nazanin"/>
              </a:rPr>
              <a:t>نسبت بار به جرم آن‌ها را با استفاده از انحراف ذرات آلفایی حاصل از فروپاشی </a:t>
            </a:r>
            <a:r>
              <a:rPr kumimoji="0" lang="fa-IR" sz="2800" b="0" i="0" u="none" strike="noStrike" cap="none" normalizeH="0" baseline="0" dirty="0" smtClean="0">
                <a:ln>
                  <a:noFill/>
                </a:ln>
                <a:solidFill>
                  <a:srgbClr val="0000FF"/>
                </a:solidFill>
                <a:effectLst/>
                <a:latin typeface="Tahoma" pitchFamily="34" charset="0"/>
                <a:ea typeface="Times New Roman" pitchFamily="18" charset="0"/>
                <a:cs typeface="B Nazanin"/>
                <a:hlinkClick r:id="rId4" tooltip="رادیوم"/>
              </a:rPr>
              <a:t>رادیوم</a:t>
            </a:r>
            <a:r>
              <a:rPr kumimoji="0" lang="fa-IR" sz="2800" b="0" i="0" u="none" strike="noStrike" cap="none" normalizeH="0" baseline="0" dirty="0" smtClean="0">
                <a:ln>
                  <a:noFill/>
                </a:ln>
                <a:solidFill>
                  <a:schemeClr val="tx1"/>
                </a:solidFill>
                <a:effectLst/>
                <a:latin typeface="Tahoma" pitchFamily="34" charset="0"/>
                <a:ea typeface="Times New Roman" pitchFamily="18" charset="0"/>
                <a:cs typeface="B Nazanin"/>
              </a:rPr>
              <a:t> در میدان‌های </a:t>
            </a:r>
            <a:r>
              <a:rPr kumimoji="0" lang="fa-IR" sz="2800" b="0" i="0" u="none" strike="noStrike" cap="none" normalizeH="0" baseline="0" dirty="0" smtClean="0">
                <a:ln>
                  <a:noFill/>
                </a:ln>
                <a:solidFill>
                  <a:srgbClr val="FF0000"/>
                </a:solidFill>
                <a:effectLst/>
                <a:latin typeface="Tahoma" pitchFamily="34" charset="0"/>
                <a:ea typeface="Times New Roman" pitchFamily="18" charset="0"/>
                <a:cs typeface="B Nazanin"/>
                <a:hlinkClick r:id="rId5" tooltip="الکتریکی"/>
              </a:rPr>
              <a:t>الکتریکی</a:t>
            </a:r>
            <a:r>
              <a:rPr kumimoji="0" lang="fa-IR" sz="2800" b="0" i="0" u="none" strike="noStrike" cap="none" normalizeH="0" baseline="0" dirty="0" smtClean="0">
                <a:ln>
                  <a:noFill/>
                </a:ln>
                <a:solidFill>
                  <a:schemeClr val="tx1"/>
                </a:solidFill>
                <a:effectLst/>
                <a:latin typeface="Tahoma" pitchFamily="34" charset="0"/>
                <a:ea typeface="Times New Roman" pitchFamily="18" charset="0"/>
                <a:cs typeface="B Nazanin"/>
              </a:rPr>
              <a:t> و </a:t>
            </a:r>
            <a:r>
              <a:rPr kumimoji="0" lang="fa-IR" sz="2800" b="0" i="0" u="none" strike="noStrike" cap="none" normalizeH="0" baseline="0" dirty="0" smtClean="0">
                <a:ln>
                  <a:noFill/>
                </a:ln>
                <a:solidFill>
                  <a:srgbClr val="0000FF"/>
                </a:solidFill>
                <a:effectLst/>
                <a:latin typeface="Tahoma" pitchFamily="34" charset="0"/>
                <a:ea typeface="Times New Roman" pitchFamily="18" charset="0"/>
                <a:cs typeface="B Nazanin"/>
                <a:hlinkClick r:id="rId6" tooltip="مغناطیسی (صفحه وجود ندارد)"/>
              </a:rPr>
              <a:t>مغناطیسی</a:t>
            </a:r>
            <a:r>
              <a:rPr kumimoji="0" lang="fa-IR" sz="2800" b="0" i="0" u="none" strike="noStrike" cap="none" normalizeH="0" baseline="0" dirty="0" smtClean="0">
                <a:ln>
                  <a:noFill/>
                </a:ln>
                <a:solidFill>
                  <a:schemeClr val="tx1"/>
                </a:solidFill>
                <a:effectLst/>
                <a:latin typeface="Tahoma" pitchFamily="34" charset="0"/>
                <a:ea typeface="Times New Roman" pitchFamily="18" charset="0"/>
                <a:cs typeface="B Nazanin"/>
              </a:rPr>
              <a:t> تعیین کرد. علی‌رغم مشکل بودن این آزمایش‌های اولیه، نتیجه رادرفورد ۲۵ درصد بیش از مقدار پذیرفته شده فعلی بود و در سال </a:t>
            </a:r>
            <a:r>
              <a:rPr kumimoji="0" lang="fa-IR" sz="2800" b="0" i="0" u="none" strike="noStrike" cap="none" normalizeH="0" baseline="0" dirty="0" smtClean="0">
                <a:ln>
                  <a:noFill/>
                </a:ln>
                <a:solidFill>
                  <a:srgbClr val="0000FF"/>
                </a:solidFill>
                <a:effectLst/>
                <a:latin typeface="Tahoma" pitchFamily="34" charset="0"/>
                <a:ea typeface="Times New Roman" pitchFamily="18" charset="0"/>
                <a:cs typeface="B Nazanin"/>
                <a:hlinkClick r:id="rId7" tooltip="۱۹۰۹ (میلادی)"/>
              </a:rPr>
              <a:t>۱۹۰۹</a:t>
            </a:r>
            <a:r>
              <a:rPr kumimoji="0" lang="fa-IR" sz="2800" b="0" i="0" u="none" strike="noStrike" cap="none" normalizeH="0" baseline="0" dirty="0" smtClean="0">
                <a:ln>
                  <a:noFill/>
                </a:ln>
                <a:solidFill>
                  <a:schemeClr val="tx1"/>
                </a:solidFill>
                <a:effectLst/>
                <a:latin typeface="Tahoma" pitchFamily="34" charset="0"/>
                <a:ea typeface="Times New Roman" pitchFamily="18" charset="0"/>
                <a:cs typeface="B Nazanin"/>
              </a:rPr>
              <a:t> رادرفورد نشان داد همانطور که حدس زده می‌شد ذرات آلفا واقعاً از هسته‌های </a:t>
            </a:r>
            <a:r>
              <a:rPr kumimoji="0" lang="fa-IR" sz="2800" b="0" i="0" u="none" strike="noStrike" cap="none" normalizeH="0" baseline="0" dirty="0" smtClean="0">
                <a:ln>
                  <a:noFill/>
                </a:ln>
                <a:solidFill>
                  <a:srgbClr val="0000FF"/>
                </a:solidFill>
                <a:effectLst/>
                <a:latin typeface="Tahoma" pitchFamily="34" charset="0"/>
                <a:ea typeface="Times New Roman" pitchFamily="18" charset="0"/>
                <a:cs typeface="B Nazanin"/>
                <a:hlinkClick r:id="rId8" tooltip="هلیوم"/>
              </a:rPr>
              <a:t>هلیوم</a:t>
            </a:r>
            <a:r>
              <a:rPr kumimoji="0" lang="fa-IR" sz="2800" b="0" i="0" u="none" strike="noStrike" cap="none" normalizeH="0" baseline="0" dirty="0" smtClean="0">
                <a:ln>
                  <a:noFill/>
                </a:ln>
                <a:solidFill>
                  <a:schemeClr val="tx1"/>
                </a:solidFill>
                <a:effectLst/>
                <a:latin typeface="Tahoma" pitchFamily="34" charset="0"/>
                <a:ea typeface="Times New Roman" pitchFamily="18" charset="0"/>
                <a:cs typeface="B Nazanin"/>
              </a:rPr>
              <a:t> تشکیل شده‌اند.</a:t>
            </a:r>
            <a:endParaRPr kumimoji="0" lang="fa-IR" sz="2800" b="0" i="0" u="none" strike="noStrike" cap="none" normalizeH="0" baseline="0" dirty="0" smtClean="0">
              <a:ln>
                <a:noFill/>
              </a:ln>
              <a:solidFill>
                <a:schemeClr val="tx1"/>
              </a:solidFill>
              <a:effectLst/>
              <a:latin typeface="Arial" pitchFamily="34" charset="0"/>
              <a:cs typeface="B Nazanin"/>
            </a:endParaRPr>
          </a:p>
        </p:txBody>
      </p:sp>
      <p:sp>
        <p:nvSpPr>
          <p:cNvPr id="2" name="Slide Number Placeholder 1"/>
          <p:cNvSpPr>
            <a:spLocks noGrp="1"/>
          </p:cNvSpPr>
          <p:nvPr>
            <p:ph type="sldNum" sz="quarter" idx="12"/>
          </p:nvPr>
        </p:nvSpPr>
        <p:spPr/>
        <p:txBody>
          <a:bodyPr/>
          <a:lstStyle/>
          <a:p>
            <a:fld id="{8B7C5C68-B9F6-4B2F-BC89-DC9A4F7D353A}" type="slidenum">
              <a:rPr lang="fa-IR" smtClean="0"/>
              <a:pPr/>
              <a:t>5</a:t>
            </a:fld>
            <a:endParaRPr lang="fa-I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928670"/>
            <a:ext cx="7603208" cy="1571636"/>
          </a:xfrm>
        </p:spPr>
        <p:txBody>
          <a:bodyPr>
            <a:noAutofit/>
          </a:bodyPr>
          <a:lstStyle/>
          <a:p>
            <a:pPr algn="ctr"/>
            <a:r>
              <a:rPr lang="fa-IR" sz="6000" dirty="0">
                <a:solidFill>
                  <a:srgbClr val="002060"/>
                </a:solidFill>
                <a:cs typeface="2  Titr"/>
              </a:rPr>
              <a:t>پرتو:</a:t>
            </a:r>
            <a:r>
              <a:rPr lang="fa-IR" sz="6000" dirty="0">
                <a:solidFill>
                  <a:srgbClr val="FF0000"/>
                </a:solidFill>
                <a:cs typeface="2  Titr"/>
              </a:rPr>
              <a:t/>
            </a:r>
            <a:br>
              <a:rPr lang="fa-IR" sz="6000" dirty="0">
                <a:solidFill>
                  <a:srgbClr val="FF0000"/>
                </a:solidFill>
                <a:cs typeface="2  Titr"/>
              </a:rPr>
            </a:br>
            <a:endParaRPr lang="fa-IR" sz="6000" dirty="0">
              <a:solidFill>
                <a:srgbClr val="FF0000"/>
              </a:solidFill>
              <a:cs typeface="2  Titr"/>
            </a:endParaRPr>
          </a:p>
        </p:txBody>
      </p:sp>
      <p:sp>
        <p:nvSpPr>
          <p:cNvPr id="3" name="Content Placeholder 2"/>
          <p:cNvSpPr>
            <a:spLocks noGrp="1"/>
          </p:cNvSpPr>
          <p:nvPr>
            <p:ph idx="1"/>
          </p:nvPr>
        </p:nvSpPr>
        <p:spPr>
          <a:xfrm>
            <a:off x="1071538" y="2108346"/>
            <a:ext cx="7748934" cy="4392488"/>
          </a:xfrm>
        </p:spPr>
        <p:txBody>
          <a:bodyPr>
            <a:normAutofit/>
          </a:bodyPr>
          <a:lstStyle/>
          <a:p>
            <a:pPr marL="0" indent="0" algn="just"/>
            <a:r>
              <a:rPr lang="fa-IR" sz="3200" dirty="0" smtClean="0">
                <a:cs typeface="B Nazanin" pitchFamily="2" charset="-78"/>
              </a:rPr>
              <a:t> ﻋﺒﺎﺭﺕ </a:t>
            </a:r>
            <a:r>
              <a:rPr lang="fa-IR" sz="3200" dirty="0">
                <a:cs typeface="B Nazanin" pitchFamily="2" charset="-78"/>
              </a:rPr>
              <a:t>ﺍﺳﺖ ﺍﺯ ﺍﻧﺮﮊﻱ ﻛﻪ ﺑﻪ ﺻﻮﺭﺕ ﺍﻣﻮﺍﺝ ﻳﺎ ﺫﺭﺍﺕ ﺩﺭ ﺧﻼﺀ ﻳﺎ </a:t>
            </a:r>
            <a:r>
              <a:rPr lang="fa-IR" sz="3200" dirty="0" smtClean="0">
                <a:cs typeface="B Nazanin" pitchFamily="2" charset="-78"/>
              </a:rPr>
              <a:t> ﺩﺭﻣﺤﻴﻂ </a:t>
            </a:r>
            <a:r>
              <a:rPr lang="fa-IR" sz="3200" dirty="0">
                <a:cs typeface="B Nazanin" pitchFamily="2" charset="-78"/>
              </a:rPr>
              <a:t>ﻣﺎﺩﻱ ﻣﻨﺘﺸﺮ ﻣﻲ </a:t>
            </a:r>
            <a:r>
              <a:rPr lang="fa-IR" sz="3200" dirty="0" smtClean="0">
                <a:cs typeface="B Nazanin" pitchFamily="2" charset="-78"/>
              </a:rPr>
              <a:t>ﺷﻮﺩ.</a:t>
            </a:r>
          </a:p>
          <a:p>
            <a:pPr lvl="0" algn="just"/>
            <a:r>
              <a:rPr lang="fa-IR" sz="3200" dirty="0" smtClean="0">
                <a:cs typeface="B Nazanin" pitchFamily="2" charset="-78"/>
              </a:rPr>
              <a:t> ﺑﻄﻮﺭ ﺳﺎﺩﻩ ﭘﺮﺗﻮﻫﺎ ﺭﺍ ﻣﻲ ﺗﻮﺍﻥ ﺍﻧﺮﮊﻱ ﻋﺒﻮﺭﻱ ﺗﻌﺮﻳﻒ ﻛﺮﺩ. </a:t>
            </a:r>
          </a:p>
          <a:p>
            <a:pPr lvl="0" algn="just"/>
            <a:r>
              <a:rPr lang="fa-IR" sz="3200" dirty="0" smtClean="0">
                <a:cs typeface="B Nazanin" pitchFamily="2" charset="-78"/>
              </a:rPr>
              <a:t>ﺑﺮﺧﻲ ﺍﺯ ﭘﺮﺗﻮﻫﺎ ﺩﺍﺭﺍﻱ ﺟﺮﻡ ﻭﺑﻌﻀﻲ ﻓﺎﻗﺪ ﺁﻥ ﻣﻲ ﺑﺎﺷﻨﺪ ﻭ ﺑﺎ ﺗﻮﺟﻪ ﺑﻪ ﻣﻴﺰﺍﻥ ﺍﻧﺮﮊﻱ، ﺩﺍﺭﺍﻱ ﻗﺪﺭﺕ ﻧﻔﻮﺫ ﺩﺭ ﻣﺎﺩﻩ ﻫﺴﺘﻨﺪ. </a:t>
            </a:r>
            <a:endParaRPr lang="fa-IR" sz="3200" dirty="0">
              <a:cs typeface="B Nazanin" pitchFamily="2" charset="-78"/>
            </a:endParaRPr>
          </a:p>
        </p:txBody>
      </p:sp>
      <p:sp>
        <p:nvSpPr>
          <p:cNvPr id="4" name="Slide Number Placeholder 3"/>
          <p:cNvSpPr>
            <a:spLocks noGrp="1"/>
          </p:cNvSpPr>
          <p:nvPr>
            <p:ph type="sldNum" sz="quarter" idx="12"/>
          </p:nvPr>
        </p:nvSpPr>
        <p:spPr/>
        <p:txBody>
          <a:bodyPr/>
          <a:lstStyle/>
          <a:p>
            <a:fld id="{8B7C5C68-B9F6-4B2F-BC89-DC9A4F7D353A}" type="slidenum">
              <a:rPr lang="fa-IR" smtClean="0"/>
              <a:pPr/>
              <a:t>6</a:t>
            </a:fld>
            <a:endParaRPr lang="fa-IR"/>
          </a:p>
        </p:txBody>
      </p:sp>
    </p:spTree>
    <p:extLst>
      <p:ext uri="{BB962C8B-B14F-4D97-AF65-F5344CB8AC3E}">
        <p14:creationId xmlns:p14="http://schemas.microsoft.com/office/powerpoint/2010/main" val="300516417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8229600" cy="1143000"/>
          </a:xfrm>
        </p:spPr>
        <p:txBody>
          <a:bodyPr>
            <a:normAutofit fontScale="90000"/>
          </a:bodyPr>
          <a:lstStyle/>
          <a:p>
            <a:pPr algn="ctr"/>
            <a:r>
              <a:rPr lang="fa-IR" sz="5400" dirty="0">
                <a:solidFill>
                  <a:srgbClr val="002060"/>
                </a:solidFill>
                <a:cs typeface="B Mitra" panose="00000400000000000000" pitchFamily="2" charset="-78"/>
              </a:rPr>
              <a:t>پرتو یونیزان:</a:t>
            </a:r>
            <a:r>
              <a:rPr lang="fa-IR" sz="5400" dirty="0">
                <a:solidFill>
                  <a:schemeClr val="tx1">
                    <a:lumMod val="95000"/>
                    <a:lumOff val="5000"/>
                  </a:schemeClr>
                </a:solidFill>
                <a:cs typeface="B Mitra" panose="00000400000000000000" pitchFamily="2" charset="-78"/>
              </a:rPr>
              <a:t/>
            </a:r>
            <a:br>
              <a:rPr lang="fa-IR" sz="5400" dirty="0">
                <a:solidFill>
                  <a:schemeClr val="tx1">
                    <a:lumMod val="95000"/>
                    <a:lumOff val="5000"/>
                  </a:schemeClr>
                </a:solidFill>
                <a:cs typeface="B Mitra" panose="00000400000000000000" pitchFamily="2" charset="-78"/>
              </a:rPr>
            </a:br>
            <a:endParaRPr lang="fa-IR" dirty="0"/>
          </a:p>
        </p:txBody>
      </p:sp>
      <p:sp>
        <p:nvSpPr>
          <p:cNvPr id="3" name="Content Placeholder 2"/>
          <p:cNvSpPr>
            <a:spLocks noGrp="1"/>
          </p:cNvSpPr>
          <p:nvPr>
            <p:ph idx="1"/>
          </p:nvPr>
        </p:nvSpPr>
        <p:spPr>
          <a:xfrm>
            <a:off x="539552" y="1844824"/>
            <a:ext cx="8229600" cy="4389120"/>
          </a:xfrm>
        </p:spPr>
        <p:txBody>
          <a:bodyPr>
            <a:normAutofit/>
          </a:bodyPr>
          <a:lstStyle/>
          <a:p>
            <a:pPr marL="0" indent="0">
              <a:lnSpc>
                <a:spcPct val="150000"/>
              </a:lnSpc>
              <a:buNone/>
            </a:pPr>
            <a:r>
              <a:rPr lang="fa-IR" sz="3200" dirty="0" smtClean="0">
                <a:solidFill>
                  <a:schemeClr val="tx1">
                    <a:lumMod val="95000"/>
                    <a:lumOff val="5000"/>
                  </a:schemeClr>
                </a:solidFill>
                <a:cs typeface="B Nazanin"/>
              </a:rPr>
              <a:t>ﭘﺮﺗﻮﻫﺎﻱ </a:t>
            </a:r>
            <a:r>
              <a:rPr lang="fa-IR" sz="3200" dirty="0">
                <a:solidFill>
                  <a:schemeClr val="tx1">
                    <a:lumMod val="95000"/>
                    <a:lumOff val="5000"/>
                  </a:schemeClr>
                </a:solidFill>
                <a:cs typeface="B Nazanin"/>
              </a:rPr>
              <a:t>ﻳﻮﻧﻴﺰﺍﻥ ﺑﺎ ﻋﺒﻮﺭ ﺍﺯ ﻣﺤﻴﻂ، ﺗﻮﻟﻴﺪ ﺫﺭﺍﺕ ﺑﺎﺭﺩﺍﺭ ﻣﻨﻔﻲ </a:t>
            </a:r>
            <a:r>
              <a:rPr lang="fa-IR" sz="3200" dirty="0" smtClean="0">
                <a:solidFill>
                  <a:schemeClr val="tx1">
                    <a:lumMod val="95000"/>
                    <a:lumOff val="5000"/>
                  </a:schemeClr>
                </a:solidFill>
                <a:cs typeface="B Nazanin"/>
              </a:rPr>
              <a:t>ﻭﻣﺜﺒﺖ </a:t>
            </a:r>
            <a:r>
              <a:rPr lang="fa-IR" sz="3200" dirty="0">
                <a:solidFill>
                  <a:schemeClr val="tx1">
                    <a:lumMod val="95000"/>
                    <a:lumOff val="5000"/>
                  </a:schemeClr>
                </a:solidFill>
                <a:cs typeface="B Nazanin"/>
              </a:rPr>
              <a:t>ﻣﻲ ﻛﻨﻨﺪ . ﻣﻨﺎﺑﻊ ﻣﻮﻟﺪ ﭘﺮﺗﻮﻫﺎﻱ ﻳﻮﻧﻴﺰﺍﻥ ﻣﻲ ﺗﻮﺍﻧﺪ ﻣﺎﻧﻨﺪ ﭘﺮﺗﻮ </a:t>
            </a:r>
            <a:r>
              <a:rPr lang="en-US" sz="3200" dirty="0">
                <a:solidFill>
                  <a:schemeClr val="tx1">
                    <a:lumMod val="95000"/>
                    <a:lumOff val="5000"/>
                  </a:schemeClr>
                </a:solidFill>
                <a:cs typeface="B Nazanin"/>
              </a:rPr>
              <a:t>X، </a:t>
            </a:r>
            <a:r>
              <a:rPr lang="fa-IR" sz="3200" dirty="0">
                <a:solidFill>
                  <a:schemeClr val="tx1">
                    <a:lumMod val="95000"/>
                    <a:lumOff val="5000"/>
                  </a:schemeClr>
                </a:solidFill>
                <a:cs typeface="B Nazanin"/>
              </a:rPr>
              <a:t>ﺍﻧﺮﮊﻱ ﻫﺴﺘﻪ ﺍﻱ ﻭ ﺯﺑﺎﻟﻪ ﻫﺎﻱ ﺳﺎﺧﺖ ﺑﺸﺮ ﺑﺎﺷﺪ، ﻳﺎ ﻣﻲﺗﻮﺍﻧﺪ ﻣﺎﻧﻨﺪ ﭘﺮﺗﻮﻫﺎﻱ ﻛﻴﻬﺎﻧﻲ ﺣﺎﺻﻞ ﺍﺯ ﺧﻮﺭﺷﻴﺪ ﻳﺎ  ﻣﻮﺍﺩﺭﺍﺩﻳﻮﺍﻛﺘﻴﻮ ﭘﻮﺳﺘﻪ ﺯﻣﻴﻦ ﺯﻣﻴﻨﻪ ﻃﺒﻴﻌﻲ ﺩﺍﺷﺘﻪ ﺑﺎﺷﻨﺪ.</a:t>
            </a:r>
          </a:p>
          <a:p>
            <a:endParaRPr lang="fa-IR" sz="3200" dirty="0">
              <a:cs typeface="B Nazanin"/>
            </a:endParaRPr>
          </a:p>
        </p:txBody>
      </p:sp>
      <p:sp>
        <p:nvSpPr>
          <p:cNvPr id="4" name="Slide Number Placeholder 3"/>
          <p:cNvSpPr>
            <a:spLocks noGrp="1"/>
          </p:cNvSpPr>
          <p:nvPr>
            <p:ph type="sldNum" sz="quarter" idx="12"/>
          </p:nvPr>
        </p:nvSpPr>
        <p:spPr/>
        <p:txBody>
          <a:bodyPr/>
          <a:lstStyle/>
          <a:p>
            <a:fld id="{8B7C5C68-B9F6-4B2F-BC89-DC9A4F7D353A}" type="slidenum">
              <a:rPr lang="fa-IR" smtClean="0"/>
              <a:pPr/>
              <a:t>7</a:t>
            </a:fld>
            <a:endParaRPr lang="fa-IR"/>
          </a:p>
        </p:txBody>
      </p:sp>
    </p:spTree>
    <p:extLst>
      <p:ext uri="{BB962C8B-B14F-4D97-AF65-F5344CB8AC3E}">
        <p14:creationId xmlns:p14="http://schemas.microsoft.com/office/powerpoint/2010/main" val="235932146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2060"/>
                </a:solidFill>
              </a:rPr>
              <a:t>یون سازی ذرات آلفا:</a:t>
            </a:r>
            <a:endParaRPr lang="en-US" dirty="0">
              <a:solidFill>
                <a:srgbClr val="002060"/>
              </a:solidFill>
            </a:endParaRPr>
          </a:p>
        </p:txBody>
      </p:sp>
      <p:sp>
        <p:nvSpPr>
          <p:cNvPr id="3" name="Content Placeholder 2"/>
          <p:cNvSpPr>
            <a:spLocks noGrp="1"/>
          </p:cNvSpPr>
          <p:nvPr>
            <p:ph idx="1"/>
          </p:nvPr>
        </p:nvSpPr>
        <p:spPr/>
        <p:txBody>
          <a:bodyPr/>
          <a:lstStyle/>
          <a:p>
            <a:pPr marL="0" indent="0">
              <a:lnSpc>
                <a:spcPct val="150000"/>
              </a:lnSpc>
              <a:buNone/>
            </a:pPr>
            <a:r>
              <a:rPr lang="fa-IR" dirty="0" smtClean="0">
                <a:cs typeface="B Nazanin"/>
              </a:rPr>
              <a:t>پرتوی آلفا ضمن عبور از درون اتم ها انها را</a:t>
            </a:r>
            <a:r>
              <a:rPr lang="fa-IR" dirty="0" smtClean="0">
                <a:solidFill>
                  <a:srgbClr val="FF0000"/>
                </a:solidFill>
                <a:cs typeface="B Nazanin"/>
              </a:rPr>
              <a:t> یونیزه ویا تحریک </a:t>
            </a:r>
            <a:r>
              <a:rPr lang="fa-IR" dirty="0" smtClean="0">
                <a:cs typeface="B Nazanin"/>
              </a:rPr>
              <a:t>میکند ودر این عمل  هربار مقداری از انرژی خودرا از دست میدهد.شدت یون سازی الفا خیلی زیاد است.</a:t>
            </a:r>
          </a:p>
          <a:p>
            <a:pPr marL="0" indent="0">
              <a:lnSpc>
                <a:spcPct val="150000"/>
              </a:lnSpc>
              <a:buNone/>
            </a:pPr>
            <a:r>
              <a:rPr lang="fa-IR" dirty="0" smtClean="0">
                <a:cs typeface="B Nazanin"/>
              </a:rPr>
              <a:t>برای بیان کمیت شدت یونسازی،یونسازی ویژه تعریف شده است که ان تعداد از یونهایی است که در هر سانتی متر از طول مسیرپرتو بوجود می آید.</a:t>
            </a:r>
            <a:endParaRPr lang="en-US" dirty="0">
              <a:cs typeface="B Nazanin"/>
            </a:endParaRPr>
          </a:p>
        </p:txBody>
      </p:sp>
      <p:sp>
        <p:nvSpPr>
          <p:cNvPr id="4" name="Slide Number Placeholder 3"/>
          <p:cNvSpPr>
            <a:spLocks noGrp="1"/>
          </p:cNvSpPr>
          <p:nvPr>
            <p:ph type="sldNum" sz="quarter" idx="12"/>
          </p:nvPr>
        </p:nvSpPr>
        <p:spPr/>
        <p:txBody>
          <a:bodyPr/>
          <a:lstStyle/>
          <a:p>
            <a:fld id="{8B7C5C68-B9F6-4B2F-BC89-DC9A4F7D353A}" type="slidenum">
              <a:rPr lang="fa-IR" smtClean="0"/>
              <a:pPr/>
              <a:t>8</a:t>
            </a:fld>
            <a:endParaRPr lang="fa-IR"/>
          </a:p>
        </p:txBody>
      </p:sp>
    </p:spTree>
    <p:extLst>
      <p:ext uri="{BB962C8B-B14F-4D97-AF65-F5344CB8AC3E}">
        <p14:creationId xmlns:p14="http://schemas.microsoft.com/office/powerpoint/2010/main" val="2407962921"/>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760" y="838200"/>
            <a:ext cx="8964488" cy="2677656"/>
          </a:xfrm>
          <a:prstGeom prst="rect">
            <a:avLst/>
          </a:prstGeom>
        </p:spPr>
        <p:txBody>
          <a:bodyPr wrap="square">
            <a:spAutoFit/>
          </a:bodyPr>
          <a:lstStyle/>
          <a:p>
            <a:pPr algn="ctr">
              <a:lnSpc>
                <a:spcPct val="150000"/>
              </a:lnSpc>
            </a:pPr>
            <a:r>
              <a:rPr lang="fa-IR" sz="2800" b="1" dirty="0">
                <a:solidFill>
                  <a:srgbClr val="002060"/>
                </a:solidFill>
                <a:cs typeface="B Nazanin"/>
              </a:rPr>
              <a:t>منشا تولید ذرات </a:t>
            </a:r>
            <a:r>
              <a:rPr lang="fa-IR" sz="2800" b="1" dirty="0" smtClean="0">
                <a:solidFill>
                  <a:srgbClr val="002060"/>
                </a:solidFill>
                <a:cs typeface="B Nazanin"/>
              </a:rPr>
              <a:t>آلفا</a:t>
            </a:r>
          </a:p>
          <a:p>
            <a:pPr>
              <a:lnSpc>
                <a:spcPct val="150000"/>
              </a:lnSpc>
            </a:pPr>
            <a:r>
              <a:rPr lang="fa-IR" sz="2800" dirty="0" smtClean="0">
                <a:cs typeface="B Nazanin"/>
              </a:rPr>
              <a:t>در هسته‌های سنگین آهنگ افزایش نیروی دافعه کولنی از نیروی بستگی هسته بر حسب افزایش z بیشتر می‌شود و عامل اصلی گسیل آلفا زا بر اساس دافعه کولنی می‌باشد.</a:t>
            </a:r>
            <a:endParaRPr lang="fa-IR" sz="2800" dirty="0">
              <a:effectLst/>
              <a:cs typeface="B Nazanin"/>
            </a:endParaRPr>
          </a:p>
        </p:txBody>
      </p:sp>
      <p:sp>
        <p:nvSpPr>
          <p:cNvPr id="3" name="Rectangle 2"/>
          <p:cNvSpPr/>
          <p:nvPr/>
        </p:nvSpPr>
        <p:spPr>
          <a:xfrm>
            <a:off x="251520" y="3733800"/>
            <a:ext cx="8712968" cy="3244158"/>
          </a:xfrm>
          <a:prstGeom prst="rect">
            <a:avLst/>
          </a:prstGeom>
        </p:spPr>
        <p:txBody>
          <a:bodyPr wrap="square">
            <a:spAutoFit/>
          </a:bodyPr>
          <a:lstStyle/>
          <a:p>
            <a:pPr>
              <a:lnSpc>
                <a:spcPct val="150000"/>
              </a:lnSpc>
            </a:pPr>
            <a:r>
              <a:rPr lang="fa-IR" sz="2800" dirty="0" smtClean="0">
                <a:cs typeface="B Nazanin"/>
              </a:rPr>
              <a:t>این ذرات بر اثر فروپاشی </a:t>
            </a:r>
            <a:r>
              <a:rPr lang="fa-IR" sz="2800" u="sng" dirty="0" smtClean="0">
                <a:cs typeface="B Nazanin"/>
              </a:rPr>
              <a:t>نوکلئون</a:t>
            </a:r>
            <a:r>
              <a:rPr lang="fa-IR" sz="2800" dirty="0" smtClean="0">
                <a:cs typeface="B Nazanin"/>
              </a:rPr>
              <a:t> های ناپایدار ( هسته های پرتوزا ) ایجاد می شوند.</a:t>
            </a:r>
            <a:br>
              <a:rPr lang="fa-IR" sz="2800" dirty="0" smtClean="0">
                <a:cs typeface="B Nazanin"/>
              </a:rPr>
            </a:br>
            <a:r>
              <a:rPr lang="fa-IR" sz="2800" dirty="0" smtClean="0">
                <a:cs typeface="B Nazanin"/>
              </a:rPr>
              <a:t>د</a:t>
            </a:r>
            <a:r>
              <a:rPr lang="fa-IR" altLang="fa-IR" sz="2800" dirty="0" smtClean="0">
                <a:latin typeface="Wide Latin" panose="020A0A07050505020404" pitchFamily="18" charset="0"/>
                <a:cs typeface="B Nazanin"/>
              </a:rPr>
              <a:t>ر بیشتر موارد ، رادیوایزوتوپ های سنگین، مانند </a:t>
            </a:r>
            <a:r>
              <a:rPr lang="fa-IR" altLang="fa-IR" sz="2800" dirty="0" smtClean="0">
                <a:solidFill>
                  <a:srgbClr val="FF0000"/>
                </a:solidFill>
                <a:latin typeface="Wide Latin" panose="020A0A07050505020404" pitchFamily="18" charset="0"/>
                <a:cs typeface="B Nazanin"/>
              </a:rPr>
              <a:t>اورانیوم</a:t>
            </a:r>
            <a:r>
              <a:rPr lang="fa-IR" altLang="fa-IR" sz="2800" dirty="0" smtClean="0">
                <a:latin typeface="Wide Latin" panose="020A0A07050505020404" pitchFamily="18" charset="0"/>
                <a:cs typeface="B Nazanin"/>
              </a:rPr>
              <a:t> و </a:t>
            </a:r>
            <a:r>
              <a:rPr lang="fa-IR" altLang="fa-IR" sz="2800" dirty="0" smtClean="0">
                <a:solidFill>
                  <a:srgbClr val="FF3300"/>
                </a:solidFill>
                <a:latin typeface="Wide Latin" panose="020A0A07050505020404" pitchFamily="18" charset="0"/>
                <a:cs typeface="B Nazanin"/>
              </a:rPr>
              <a:t>پلوتونیوم</a:t>
            </a:r>
            <a:r>
              <a:rPr lang="fa-IR" altLang="fa-IR" sz="2800" dirty="0" smtClean="0">
                <a:latin typeface="Wide Latin" panose="020A0A07050505020404" pitchFamily="18" charset="0"/>
                <a:cs typeface="B Nazanin"/>
              </a:rPr>
              <a:t> منبع تولید ذرات </a:t>
            </a:r>
            <a:r>
              <a:rPr lang="fa-IR" altLang="fa-IR" sz="2800" dirty="0" smtClean="0">
                <a:solidFill>
                  <a:srgbClr val="FF0000"/>
                </a:solidFill>
                <a:latin typeface="Wide Latin" panose="020A0A07050505020404" pitchFamily="18" charset="0"/>
                <a:cs typeface="B Nazanin"/>
              </a:rPr>
              <a:t>آلفا</a:t>
            </a:r>
            <a:r>
              <a:rPr lang="fa-IR" altLang="fa-IR" sz="2800" dirty="0" smtClean="0">
                <a:latin typeface="Wide Latin" panose="020A0A07050505020404" pitchFamily="18" charset="0"/>
                <a:cs typeface="B Nazanin"/>
              </a:rPr>
              <a:t> هستند . </a:t>
            </a:r>
          </a:p>
          <a:p>
            <a:pPr>
              <a:lnSpc>
                <a:spcPct val="150000"/>
              </a:lnSpc>
            </a:pPr>
            <a:endParaRPr lang="fa-IR" sz="2800" dirty="0">
              <a:cs typeface="B Nazanin"/>
            </a:endParaRPr>
          </a:p>
        </p:txBody>
      </p:sp>
      <p:sp>
        <p:nvSpPr>
          <p:cNvPr id="4" name="Slide Number Placeholder 3"/>
          <p:cNvSpPr>
            <a:spLocks noGrp="1"/>
          </p:cNvSpPr>
          <p:nvPr>
            <p:ph type="sldNum" sz="quarter" idx="12"/>
          </p:nvPr>
        </p:nvSpPr>
        <p:spPr/>
        <p:txBody>
          <a:bodyPr/>
          <a:lstStyle/>
          <a:p>
            <a:fld id="{8B7C5C68-B9F6-4B2F-BC89-DC9A4F7D353A}" type="slidenum">
              <a:rPr lang="fa-IR" smtClean="0"/>
              <a:pPr/>
              <a:t>9</a:t>
            </a:fld>
            <a:endParaRPr lang="fa-I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2115</TotalTime>
  <Words>1808</Words>
  <Application>Microsoft Office PowerPoint</Application>
  <PresentationFormat>On-screen Show (4:3)</PresentationFormat>
  <Paragraphs>247</Paragraphs>
  <Slides>39</Slides>
  <Notes>1</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39</vt:i4>
      </vt:variant>
    </vt:vector>
  </HeadingPairs>
  <TitlesOfParts>
    <vt:vector size="59" baseType="lpstr">
      <vt:lpstr>Arial Unicode MS</vt:lpstr>
      <vt:lpstr>Yu Gothic UI</vt:lpstr>
      <vt:lpstr>2  Mitra_1 (MRT)</vt:lpstr>
      <vt:lpstr>2  Titr</vt:lpstr>
      <vt:lpstr>Andalus</vt:lpstr>
      <vt:lpstr>Arabic Typesetting</vt:lpstr>
      <vt:lpstr>Arial</vt:lpstr>
      <vt:lpstr>Arial Rounded MT Bold</vt:lpstr>
      <vt:lpstr>B Mitra</vt:lpstr>
      <vt:lpstr>B Nazanin</vt:lpstr>
      <vt:lpstr>Calibri</vt:lpstr>
      <vt:lpstr>Constantia</vt:lpstr>
      <vt:lpstr>Majalla UI</vt:lpstr>
      <vt:lpstr>Tahoma</vt:lpstr>
      <vt:lpstr>Times New Roman</vt:lpstr>
      <vt:lpstr>Traditional Arabic</vt:lpstr>
      <vt:lpstr>Wide Latin</vt:lpstr>
      <vt:lpstr>Wingdings</vt:lpstr>
      <vt:lpstr>Wingdings 2</vt:lpstr>
      <vt:lpstr>Flow</vt:lpstr>
      <vt:lpstr>PowerPoint Presentation</vt:lpstr>
      <vt:lpstr>موضوع:ذرات الفا                                                                 </vt:lpstr>
      <vt:lpstr>فهرست</vt:lpstr>
      <vt:lpstr>مقدمه</vt:lpstr>
      <vt:lpstr>PowerPoint Presentation</vt:lpstr>
      <vt:lpstr>پرتو: </vt:lpstr>
      <vt:lpstr>پرتو یونیزان: </vt:lpstr>
      <vt:lpstr>یون سازی ذرات آلفا:</vt:lpstr>
      <vt:lpstr>PowerPoint Presentation</vt:lpstr>
      <vt:lpstr>الفا:</vt:lpstr>
      <vt:lpstr>PowerPoint Presentation</vt:lpstr>
      <vt:lpstr>PowerPoint Presentation</vt:lpstr>
      <vt:lpstr>معایب </vt:lpstr>
      <vt:lpstr>PowerPoint Presentation</vt:lpstr>
      <vt:lpstr>خواص فیزیکی پرتو آلفا</vt:lpstr>
      <vt:lpstr>ادامه</vt:lpstr>
      <vt:lpstr>ادامه</vt:lpstr>
      <vt:lpstr>خواص شیمیایی ذرات آلفا:</vt:lpstr>
      <vt:lpstr>PowerPoint Presentation</vt:lpstr>
      <vt:lpstr>PowerPoint Presentation</vt:lpstr>
      <vt:lpstr>دستگاههاي اندازه گيری تابش</vt:lpstr>
      <vt:lpstr>PowerPoint Presentation</vt:lpstr>
      <vt:lpstr>اثرات بیو لوژیکی الفا بر بدن:</vt:lpstr>
      <vt:lpstr>PowerPoint Presentation</vt:lpstr>
      <vt:lpstr>PowerPoint Presentation</vt:lpstr>
      <vt:lpstr>PowerPoint Presentation</vt:lpstr>
      <vt:lpstr>PowerPoint Presentation</vt:lpstr>
      <vt:lpstr>اثرات پرتو آلفا بر بدن</vt:lpstr>
      <vt:lpstr>ادامه</vt:lpstr>
      <vt:lpstr>پرتو آلفا از جنبه زیست محیطی</vt:lpstr>
      <vt:lpstr>کاربرد الفا</vt:lpstr>
      <vt:lpstr>ادامه</vt:lpstr>
      <vt:lpstr>PowerPoint Presentation</vt:lpstr>
      <vt:lpstr>در رویکرد به فردی که دچار آلودگی با مواد رادیو اکتیو شده است دو وظیفه اساسی بر عهده کارکنان بهداشتی – درمانی می باشد :  </vt:lpstr>
      <vt:lpstr>PowerPoint Presentation</vt:lpstr>
      <vt:lpstr>TLV</vt:lpstr>
      <vt:lpstr>جمع بندی کلی:</vt:lpstr>
      <vt:lpstr>منابع</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Zahra</cp:lastModifiedBy>
  <cp:revision>229</cp:revision>
  <dcterms:created xsi:type="dcterms:W3CDTF">2014-11-05T16:36:38Z</dcterms:created>
  <dcterms:modified xsi:type="dcterms:W3CDTF">2016-12-18T20:11:40Z</dcterms:modified>
</cp:coreProperties>
</file>