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067C4-9ACF-4C2C-8A70-C94B501D00A3}" type="datetimeFigureOut">
              <a:rPr lang="en-US" smtClean="0"/>
              <a:t>8/31/2015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5C7B3-018E-48AD-844E-375DE89130D6}" type="slidenum">
              <a:rPr lang="en-US" smtClean="0"/>
              <a:t>‹#›</a:t>
            </a:fld>
            <a:endParaRPr lang="en-US"/>
          </a:p>
        </p:txBody>
      </p:sp>
    </p:spTree>
    <p:extLst>
      <p:ext uri="{BB962C8B-B14F-4D97-AF65-F5344CB8AC3E}">
        <p14:creationId xmlns:p14="http://schemas.microsoft.com/office/powerpoint/2010/main" val="94098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a:t>
            </a:fld>
            <a:endParaRPr lang="en-US"/>
          </a:p>
        </p:txBody>
      </p:sp>
    </p:spTree>
    <p:extLst>
      <p:ext uri="{BB962C8B-B14F-4D97-AF65-F5344CB8AC3E}">
        <p14:creationId xmlns:p14="http://schemas.microsoft.com/office/powerpoint/2010/main" val="163689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10</a:t>
            </a:fld>
            <a:endParaRPr lang="en-US"/>
          </a:p>
        </p:txBody>
      </p:sp>
    </p:spTree>
    <p:extLst>
      <p:ext uri="{BB962C8B-B14F-4D97-AF65-F5344CB8AC3E}">
        <p14:creationId xmlns:p14="http://schemas.microsoft.com/office/powerpoint/2010/main" val="279467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11</a:t>
            </a:fld>
            <a:endParaRPr lang="en-US"/>
          </a:p>
        </p:txBody>
      </p:sp>
    </p:spTree>
    <p:extLst>
      <p:ext uri="{BB962C8B-B14F-4D97-AF65-F5344CB8AC3E}">
        <p14:creationId xmlns:p14="http://schemas.microsoft.com/office/powerpoint/2010/main" val="164139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12</a:t>
            </a:fld>
            <a:endParaRPr lang="en-US"/>
          </a:p>
        </p:txBody>
      </p:sp>
    </p:spTree>
    <p:extLst>
      <p:ext uri="{BB962C8B-B14F-4D97-AF65-F5344CB8AC3E}">
        <p14:creationId xmlns:p14="http://schemas.microsoft.com/office/powerpoint/2010/main" val="219792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13</a:t>
            </a:fld>
            <a:endParaRPr lang="en-US"/>
          </a:p>
        </p:txBody>
      </p:sp>
    </p:spTree>
    <p:extLst>
      <p:ext uri="{BB962C8B-B14F-4D97-AF65-F5344CB8AC3E}">
        <p14:creationId xmlns:p14="http://schemas.microsoft.com/office/powerpoint/2010/main" val="213027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14</a:t>
            </a:fld>
            <a:endParaRPr lang="en-US"/>
          </a:p>
        </p:txBody>
      </p:sp>
    </p:spTree>
    <p:extLst>
      <p:ext uri="{BB962C8B-B14F-4D97-AF65-F5344CB8AC3E}">
        <p14:creationId xmlns:p14="http://schemas.microsoft.com/office/powerpoint/2010/main" val="108879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15</a:t>
            </a:fld>
            <a:endParaRPr lang="en-US"/>
          </a:p>
        </p:txBody>
      </p:sp>
    </p:spTree>
    <p:extLst>
      <p:ext uri="{BB962C8B-B14F-4D97-AF65-F5344CB8AC3E}">
        <p14:creationId xmlns:p14="http://schemas.microsoft.com/office/powerpoint/2010/main" val="329916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16</a:t>
            </a:fld>
            <a:endParaRPr lang="en-US"/>
          </a:p>
        </p:txBody>
      </p:sp>
    </p:spTree>
    <p:extLst>
      <p:ext uri="{BB962C8B-B14F-4D97-AF65-F5344CB8AC3E}">
        <p14:creationId xmlns:p14="http://schemas.microsoft.com/office/powerpoint/2010/main" val="1360404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17</a:t>
            </a:fld>
            <a:endParaRPr lang="en-US"/>
          </a:p>
        </p:txBody>
      </p:sp>
    </p:spTree>
    <p:extLst>
      <p:ext uri="{BB962C8B-B14F-4D97-AF65-F5344CB8AC3E}">
        <p14:creationId xmlns:p14="http://schemas.microsoft.com/office/powerpoint/2010/main" val="245137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18</a:t>
            </a:fld>
            <a:endParaRPr lang="en-US"/>
          </a:p>
        </p:txBody>
      </p:sp>
    </p:spTree>
    <p:extLst>
      <p:ext uri="{BB962C8B-B14F-4D97-AF65-F5344CB8AC3E}">
        <p14:creationId xmlns:p14="http://schemas.microsoft.com/office/powerpoint/2010/main" val="1687127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19</a:t>
            </a:fld>
            <a:endParaRPr lang="en-US"/>
          </a:p>
        </p:txBody>
      </p:sp>
    </p:spTree>
    <p:extLst>
      <p:ext uri="{BB962C8B-B14F-4D97-AF65-F5344CB8AC3E}">
        <p14:creationId xmlns:p14="http://schemas.microsoft.com/office/powerpoint/2010/main" val="51744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a:t>
            </a:fld>
            <a:endParaRPr lang="en-US"/>
          </a:p>
        </p:txBody>
      </p:sp>
    </p:spTree>
    <p:extLst>
      <p:ext uri="{BB962C8B-B14F-4D97-AF65-F5344CB8AC3E}">
        <p14:creationId xmlns:p14="http://schemas.microsoft.com/office/powerpoint/2010/main" val="3044805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20</a:t>
            </a:fld>
            <a:endParaRPr lang="en-US"/>
          </a:p>
        </p:txBody>
      </p:sp>
    </p:spTree>
    <p:extLst>
      <p:ext uri="{BB962C8B-B14F-4D97-AF65-F5344CB8AC3E}">
        <p14:creationId xmlns:p14="http://schemas.microsoft.com/office/powerpoint/2010/main" val="12407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21</a:t>
            </a:fld>
            <a:endParaRPr lang="en-US"/>
          </a:p>
        </p:txBody>
      </p:sp>
    </p:spTree>
    <p:extLst>
      <p:ext uri="{BB962C8B-B14F-4D97-AF65-F5344CB8AC3E}">
        <p14:creationId xmlns:p14="http://schemas.microsoft.com/office/powerpoint/2010/main" val="342393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22</a:t>
            </a:fld>
            <a:endParaRPr lang="en-US"/>
          </a:p>
        </p:txBody>
      </p:sp>
    </p:spTree>
    <p:extLst>
      <p:ext uri="{BB962C8B-B14F-4D97-AF65-F5344CB8AC3E}">
        <p14:creationId xmlns:p14="http://schemas.microsoft.com/office/powerpoint/2010/main" val="3140411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23</a:t>
            </a:fld>
            <a:endParaRPr lang="en-US"/>
          </a:p>
        </p:txBody>
      </p:sp>
    </p:spTree>
    <p:extLst>
      <p:ext uri="{BB962C8B-B14F-4D97-AF65-F5344CB8AC3E}">
        <p14:creationId xmlns:p14="http://schemas.microsoft.com/office/powerpoint/2010/main" val="3553508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24</a:t>
            </a:fld>
            <a:endParaRPr lang="en-US"/>
          </a:p>
        </p:txBody>
      </p:sp>
    </p:spTree>
    <p:extLst>
      <p:ext uri="{BB962C8B-B14F-4D97-AF65-F5344CB8AC3E}">
        <p14:creationId xmlns:p14="http://schemas.microsoft.com/office/powerpoint/2010/main" val="161317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25</a:t>
            </a:fld>
            <a:endParaRPr lang="en-US"/>
          </a:p>
        </p:txBody>
      </p:sp>
    </p:spTree>
    <p:extLst>
      <p:ext uri="{BB962C8B-B14F-4D97-AF65-F5344CB8AC3E}">
        <p14:creationId xmlns:p14="http://schemas.microsoft.com/office/powerpoint/2010/main" val="1795811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26</a:t>
            </a:fld>
            <a:endParaRPr lang="en-US"/>
          </a:p>
        </p:txBody>
      </p:sp>
    </p:spTree>
    <p:extLst>
      <p:ext uri="{BB962C8B-B14F-4D97-AF65-F5344CB8AC3E}">
        <p14:creationId xmlns:p14="http://schemas.microsoft.com/office/powerpoint/2010/main" val="1529243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27</a:t>
            </a:fld>
            <a:endParaRPr lang="en-US"/>
          </a:p>
        </p:txBody>
      </p:sp>
    </p:spTree>
    <p:extLst>
      <p:ext uri="{BB962C8B-B14F-4D97-AF65-F5344CB8AC3E}">
        <p14:creationId xmlns:p14="http://schemas.microsoft.com/office/powerpoint/2010/main" val="3638290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28</a:t>
            </a:fld>
            <a:endParaRPr lang="en-US"/>
          </a:p>
        </p:txBody>
      </p:sp>
    </p:spTree>
    <p:extLst>
      <p:ext uri="{BB962C8B-B14F-4D97-AF65-F5344CB8AC3E}">
        <p14:creationId xmlns:p14="http://schemas.microsoft.com/office/powerpoint/2010/main" val="79389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3</a:t>
            </a:fld>
            <a:endParaRPr lang="en-US"/>
          </a:p>
        </p:txBody>
      </p:sp>
    </p:spTree>
    <p:extLst>
      <p:ext uri="{BB962C8B-B14F-4D97-AF65-F5344CB8AC3E}">
        <p14:creationId xmlns:p14="http://schemas.microsoft.com/office/powerpoint/2010/main" val="337305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4</a:t>
            </a:fld>
            <a:endParaRPr lang="en-US"/>
          </a:p>
        </p:txBody>
      </p:sp>
    </p:spTree>
    <p:extLst>
      <p:ext uri="{BB962C8B-B14F-4D97-AF65-F5344CB8AC3E}">
        <p14:creationId xmlns:p14="http://schemas.microsoft.com/office/powerpoint/2010/main" val="55815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5</a:t>
            </a:fld>
            <a:endParaRPr lang="en-US"/>
          </a:p>
        </p:txBody>
      </p:sp>
    </p:spTree>
    <p:extLst>
      <p:ext uri="{BB962C8B-B14F-4D97-AF65-F5344CB8AC3E}">
        <p14:creationId xmlns:p14="http://schemas.microsoft.com/office/powerpoint/2010/main" val="272975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6</a:t>
            </a:fld>
            <a:endParaRPr lang="en-US"/>
          </a:p>
        </p:txBody>
      </p:sp>
    </p:spTree>
    <p:extLst>
      <p:ext uri="{BB962C8B-B14F-4D97-AF65-F5344CB8AC3E}">
        <p14:creationId xmlns:p14="http://schemas.microsoft.com/office/powerpoint/2010/main" val="356584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7</a:t>
            </a:fld>
            <a:endParaRPr lang="en-US"/>
          </a:p>
        </p:txBody>
      </p:sp>
    </p:spTree>
    <p:extLst>
      <p:ext uri="{BB962C8B-B14F-4D97-AF65-F5344CB8AC3E}">
        <p14:creationId xmlns:p14="http://schemas.microsoft.com/office/powerpoint/2010/main" val="290123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8</a:t>
            </a:fld>
            <a:endParaRPr lang="en-US"/>
          </a:p>
        </p:txBody>
      </p:sp>
    </p:spTree>
    <p:extLst>
      <p:ext uri="{BB962C8B-B14F-4D97-AF65-F5344CB8AC3E}">
        <p14:creationId xmlns:p14="http://schemas.microsoft.com/office/powerpoint/2010/main" val="131876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5C7B3-018E-48AD-844E-375DE89130D6}" type="slidenum">
              <a:rPr lang="en-US" smtClean="0"/>
              <a:t>9</a:t>
            </a:fld>
            <a:endParaRPr lang="en-US"/>
          </a:p>
        </p:txBody>
      </p:sp>
    </p:spTree>
    <p:extLst>
      <p:ext uri="{BB962C8B-B14F-4D97-AF65-F5344CB8AC3E}">
        <p14:creationId xmlns:p14="http://schemas.microsoft.com/office/powerpoint/2010/main" val="110048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427169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0714D-0329-4B08-9AB4-DF2D78D13BD8}"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325420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422559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0846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863467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73730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156161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4117412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156427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10506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321617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90714D-0329-4B08-9AB4-DF2D78D13BD8}"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126908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90714D-0329-4B08-9AB4-DF2D78D13BD8}"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27718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75200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131510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B90714D-0329-4B08-9AB4-DF2D78D13BD8}" type="datetimeFigureOut">
              <a:rPr lang="en-US" smtClean="0"/>
              <a:t>8/31/2015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411025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0714D-0329-4B08-9AB4-DF2D78D13BD8}"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295ED-1D11-47AC-8FEE-8E9DEECA7730}" type="slidenum">
              <a:rPr lang="en-US" smtClean="0"/>
              <a:t>‹#›</a:t>
            </a:fld>
            <a:endParaRPr lang="en-US"/>
          </a:p>
        </p:txBody>
      </p:sp>
    </p:spTree>
    <p:extLst>
      <p:ext uri="{BB962C8B-B14F-4D97-AF65-F5344CB8AC3E}">
        <p14:creationId xmlns:p14="http://schemas.microsoft.com/office/powerpoint/2010/main" val="279175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90714D-0329-4B08-9AB4-DF2D78D13BD8}" type="datetimeFigureOut">
              <a:rPr lang="en-US" smtClean="0"/>
              <a:t>8/31/2015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44295ED-1D11-47AC-8FEE-8E9DEECA7730}" type="slidenum">
              <a:rPr lang="en-US" smtClean="0"/>
              <a:t>‹#›</a:t>
            </a:fld>
            <a:endParaRPr lang="en-US"/>
          </a:p>
        </p:txBody>
      </p:sp>
    </p:spTree>
    <p:extLst>
      <p:ext uri="{BB962C8B-B14F-4D97-AF65-F5344CB8AC3E}">
        <p14:creationId xmlns:p14="http://schemas.microsoft.com/office/powerpoint/2010/main" val="14634713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338" y="566928"/>
            <a:ext cx="10558509" cy="3329581"/>
          </a:xfrm>
        </p:spPr>
        <p:txBody>
          <a:bodyPr/>
          <a:lstStyle/>
          <a:p>
            <a:pPr algn="ctr" rtl="1"/>
            <a:r>
              <a:rPr lang="fa-IR" b="1" dirty="0">
                <a:solidFill>
                  <a:schemeClr val="bg1"/>
                </a:solidFill>
              </a:rPr>
              <a:t>سناریو نویسی در پدافند غیر عامل</a:t>
            </a:r>
            <a:r>
              <a:rPr lang="en-US" b="1" dirty="0">
                <a:solidFill>
                  <a:schemeClr val="bg1"/>
                </a:solidFill>
              </a:rPr>
              <a:t/>
            </a:r>
            <a:br>
              <a:rPr lang="en-US" b="1" dirty="0">
                <a:solidFill>
                  <a:schemeClr val="bg1"/>
                </a:solidFill>
              </a:rPr>
            </a:br>
            <a:endParaRPr lang="en-US" dirty="0">
              <a:solidFill>
                <a:schemeClr val="bg1"/>
              </a:solidFill>
            </a:endParaRPr>
          </a:p>
        </p:txBody>
      </p:sp>
      <p:sp>
        <p:nvSpPr>
          <p:cNvPr id="3" name="Subtitle 2"/>
          <p:cNvSpPr>
            <a:spLocks noGrp="1"/>
          </p:cNvSpPr>
          <p:nvPr>
            <p:ph type="subTitle" idx="1"/>
          </p:nvPr>
        </p:nvSpPr>
        <p:spPr>
          <a:xfrm>
            <a:off x="-939021" y="6220247"/>
            <a:ext cx="8825658" cy="861420"/>
          </a:xfrm>
        </p:spPr>
        <p:txBody>
          <a:bodyPr/>
          <a:lstStyle/>
          <a:p>
            <a:pPr algn="r" rtl="1"/>
            <a:r>
              <a:rPr lang="fa-IR" b="1" dirty="0">
                <a:solidFill>
                  <a:schemeClr val="tx1"/>
                </a:solidFill>
              </a:rPr>
              <a:t>مسابقه سناریو </a:t>
            </a:r>
            <a:r>
              <a:rPr lang="fa-IR" b="1" dirty="0" smtClean="0">
                <a:solidFill>
                  <a:schemeClr val="tx1"/>
                </a:solidFill>
              </a:rPr>
              <a:t>نویسی در پدافند غیر عامل</a:t>
            </a:r>
            <a:endParaRPr lang="en-US"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286" y="2892688"/>
            <a:ext cx="2631186" cy="17329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782" y="2892688"/>
            <a:ext cx="4353687" cy="28993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779" y="2892688"/>
            <a:ext cx="2631186" cy="17329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5362" y="138752"/>
            <a:ext cx="1564459" cy="159105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38764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lnSpcReduction="10000"/>
          </a:bodyPr>
          <a:lstStyle/>
          <a:p>
            <a:pPr algn="r" rtl="1"/>
            <a:r>
              <a:rPr lang="fa-IR" sz="2800" b="1" dirty="0">
                <a:solidFill>
                  <a:schemeClr val="bg1"/>
                </a:solidFill>
              </a:rPr>
              <a:t>مرحله اول- مشخص کردن موضوع اصلی سناریو</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متمرکز شدن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تیم راهبری </a:t>
            </a:r>
            <a:r>
              <a:rPr lang="fa-IR" altLang="en-US" sz="2800" b="1" dirty="0">
                <a:latin typeface="Arial" panose="020B0604020202020204" pitchFamily="34" charset="0"/>
                <a:cs typeface="B Nazanin" panose="00000400000000000000" pitchFamily="2" charset="-78"/>
              </a:rPr>
              <a:t>روی یک افق روشن.</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استفاده از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چارچوب های ذهنی </a:t>
            </a:r>
            <a:r>
              <a:rPr lang="fa-IR" altLang="en-US" sz="2800" b="1" dirty="0">
                <a:latin typeface="Arial" panose="020B0604020202020204" pitchFamily="34" charset="0"/>
                <a:cs typeface="B Nazanin" panose="00000400000000000000" pitchFamily="2" charset="-78"/>
              </a:rPr>
              <a:t>مدیران تصمیم گیرنده و رهبران سازمان (اعضای تیم مدیریت بحران). </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تشکیل یک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کارگاه جهت‌یابی </a:t>
            </a:r>
            <a:r>
              <a:rPr lang="fa-IR" altLang="en-US" sz="2800" b="1" dirty="0">
                <a:latin typeface="Arial" panose="020B0604020202020204" pitchFamily="34" charset="0"/>
                <a:cs typeface="B Nazanin" panose="00000400000000000000" pitchFamily="2" charset="-78"/>
              </a:rPr>
              <a:t>بابت شناسایی افق روشن مدیریت بحران سازمان.  </a:t>
            </a:r>
          </a:p>
          <a:p>
            <a:pPr algn="r" rtl="1">
              <a:lnSpc>
                <a:spcPct val="150000"/>
              </a:lnSpc>
            </a:pPr>
            <a:r>
              <a:rPr lang="fa-IR" altLang="en-US" sz="2800" b="1" dirty="0">
                <a:latin typeface="Arial" panose="020B0604020202020204" pitchFamily="34" charset="0"/>
                <a:cs typeface="B Nazanin" panose="00000400000000000000" pitchFamily="2" charset="-78"/>
              </a:rPr>
              <a:t>ورودی‌های این کارگاه تفکرات اولیه، ایده‌ها، تجربیات، اطلاعات جمع‌آوری شده و...می باشد. </a:t>
            </a:r>
          </a:p>
          <a:p>
            <a:pPr algn="r" rtl="1">
              <a:lnSpc>
                <a:spcPct val="150000"/>
              </a:lnSpc>
            </a:pPr>
            <a:r>
              <a:rPr lang="fa-IR" altLang="en-US" sz="2800" b="1" dirty="0">
                <a:latin typeface="Arial" panose="020B0604020202020204" pitchFamily="34" charset="0"/>
                <a:cs typeface="B Nazanin" panose="00000400000000000000" pitchFamily="2" charset="-78"/>
              </a:rPr>
              <a:t>اعضای تیم راهبری طی جلساتی به پالایش و پردازش ورودی ها، پیوند زدن تفکرات و ایده های اولیه و خلق ایده های جدید و ترسیم فضای فکری تازه  می پردازند.</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توجه اصلی اعضای تیم راهبری متمرکز بر بحران های ممکن. </a:t>
            </a:r>
            <a:endParaRPr lang="en-US" altLang="en-US" sz="2800" b="1" dirty="0">
              <a:latin typeface="Arial" panose="020B0604020202020204" pitchFamily="34" charset="0"/>
              <a:cs typeface="B Nazanin" panose="00000400000000000000" pitchFamily="2" charset="-78"/>
            </a:endParaRPr>
          </a:p>
          <a:p>
            <a:pPr algn="r" rtl="1"/>
            <a:endParaRPr lang="en-US" sz="2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72430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buFont typeface="Wingdings" panose="05000000000000000000" pitchFamily="2" charset="2"/>
              <a:buChar char="v"/>
            </a:pPr>
            <a:r>
              <a:rPr lang="fa-IR" altLang="en-US" sz="2800" dirty="0">
                <a:latin typeface="Arial" panose="020B0604020202020204" pitchFamily="34" charset="0"/>
                <a:cs typeface="B Nazanin" panose="00000400000000000000" pitchFamily="2" charset="-78"/>
              </a:rPr>
              <a:t>پس از شکل‌گیری ذهنیت‌ها، شناسایی و تبیین موضوع اصلی سناریو در تیم راهبری، تیم کارشناسی تحت نظارت مدیر سناریوسازی به انجام تحقیقات اولیه دربارۀ بحران های محتمل موضوع تبیین شده می‌پردازد و سؤالات کانونی تیم کارشناسی در این راستا مطرح می شود.</a:t>
            </a:r>
          </a:p>
          <a:p>
            <a:pPr algn="r" rtl="1">
              <a:lnSpc>
                <a:spcPct val="150000"/>
              </a:lnSpc>
              <a:buFont typeface="Wingdings" panose="05000000000000000000" pitchFamily="2" charset="2"/>
              <a:buChar char="v"/>
            </a:pPr>
            <a:r>
              <a:rPr lang="fa-IR" altLang="en-US" sz="2800" dirty="0">
                <a:latin typeface="Arial" panose="020B0604020202020204" pitchFamily="34" charset="0"/>
                <a:cs typeface="B Nazanin" panose="00000400000000000000" pitchFamily="2" charset="-78"/>
              </a:rPr>
              <a:t>پاسخ‌های متفاوت به این سؤالات کانونی، باعث بوجود آمدن حداقل دو یا چند انشعاب(شاخه یا طرح سناریو جدید) می‌گردد. هر شاخه نیز رئوس مطالب و یا طرح سناریو خاص خود را خواهد داشت.</a:t>
            </a:r>
          </a:p>
          <a:p>
            <a:pPr algn="r" rtl="1">
              <a:lnSpc>
                <a:spcPct val="150000"/>
              </a:lnSpc>
              <a:buFont typeface="Wingdings" panose="05000000000000000000" pitchFamily="2" charset="2"/>
              <a:buChar char="v"/>
            </a:pPr>
            <a:r>
              <a:rPr lang="fa-IR" altLang="en-US" sz="2800" dirty="0">
                <a:latin typeface="Arial" panose="020B0604020202020204" pitchFamily="34" charset="0"/>
                <a:cs typeface="B Nazanin" panose="00000400000000000000" pitchFamily="2" charset="-78"/>
              </a:rPr>
              <a:t> بر اساس شرایط هر بحران و موضوع سناریو انتخابی، یک یا تعدادی </a:t>
            </a:r>
            <a:r>
              <a:rPr lang="fa-IR" altLang="en-US" sz="2800" u="sng" dirty="0">
                <a:solidFill>
                  <a:schemeClr val="accent3">
                    <a:lumMod val="60000"/>
                    <a:lumOff val="40000"/>
                  </a:schemeClr>
                </a:solidFill>
                <a:latin typeface="Arial" panose="020B0604020202020204" pitchFamily="34" charset="0"/>
                <a:cs typeface="B Nazanin" panose="00000400000000000000" pitchFamily="2" charset="-78"/>
              </a:rPr>
              <a:t>سناریو اصلی </a:t>
            </a:r>
            <a:r>
              <a:rPr lang="fa-IR" altLang="en-US" sz="2800" dirty="0">
                <a:solidFill>
                  <a:schemeClr val="accent3">
                    <a:lumMod val="60000"/>
                    <a:lumOff val="40000"/>
                  </a:schemeClr>
                </a:solidFill>
                <a:latin typeface="Arial" panose="020B0604020202020204" pitchFamily="34" charset="0"/>
                <a:cs typeface="B Nazanin" panose="00000400000000000000" pitchFamily="2" charset="-78"/>
              </a:rPr>
              <a:t>و </a:t>
            </a:r>
            <a:r>
              <a:rPr lang="fa-IR" altLang="en-US" sz="2800" u="sng" dirty="0">
                <a:solidFill>
                  <a:schemeClr val="accent3">
                    <a:lumMod val="60000"/>
                    <a:lumOff val="40000"/>
                  </a:schemeClr>
                </a:solidFill>
                <a:latin typeface="Arial" panose="020B0604020202020204" pitchFamily="34" charset="0"/>
                <a:cs typeface="B Nazanin" panose="00000400000000000000" pitchFamily="2" charset="-78"/>
              </a:rPr>
              <a:t>تعدادی سناریو نیز با درجات اهمیت کم تر </a:t>
            </a:r>
            <a:r>
              <a:rPr lang="fa-IR" altLang="en-US" sz="2800" dirty="0">
                <a:latin typeface="Arial" panose="020B0604020202020204" pitchFamily="34" charset="0"/>
                <a:cs typeface="B Nazanin" panose="00000400000000000000" pitchFamily="2" charset="-78"/>
              </a:rPr>
              <a:t>وجود خواهد داشت. </a:t>
            </a:r>
            <a:endParaRPr lang="en-US" altLang="en-US" sz="2800" dirty="0">
              <a:latin typeface="Arial" panose="020B0604020202020204" pitchFamily="34" charset="0"/>
              <a:cs typeface="B Nazanin" panose="00000400000000000000" pitchFamily="2" charset="-78"/>
            </a:endParaRPr>
          </a:p>
          <a:p>
            <a:pPr algn="r" rt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343680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وقتی به این نتیجه می‌رسیم که برای یک موضوع اصلی، چندین سناریو داشته باشیم، تیم کارشناسی بایستی توجه ویژه‌ای روی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فصل مشترک این سناریوها </a:t>
            </a:r>
            <a:r>
              <a:rPr lang="fa-IR" altLang="en-US" sz="2800" b="1" dirty="0">
                <a:latin typeface="Arial" panose="020B0604020202020204" pitchFamily="34" charset="0"/>
                <a:cs typeface="B Nazanin" panose="00000400000000000000" pitchFamily="2" charset="-78"/>
              </a:rPr>
              <a:t>داشته باشد.</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مدیر سناریو نویسی </a:t>
            </a:r>
            <a:r>
              <a:rPr lang="fa-IR" altLang="en-US" sz="2800" b="1" dirty="0">
                <a:latin typeface="Arial" panose="020B0604020202020204" pitchFamily="34" charset="0"/>
                <a:cs typeface="B Nazanin" panose="00000400000000000000" pitchFamily="2" charset="-78"/>
              </a:rPr>
              <a:t>وظیفۀ انتقال نتایج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تحقیقات در تیم کارشناسی به تیم راهبری </a:t>
            </a:r>
            <a:r>
              <a:rPr lang="fa-IR" altLang="en-US" sz="2800" b="1" dirty="0">
                <a:latin typeface="Arial" panose="020B0604020202020204" pitchFamily="34" charset="0"/>
                <a:cs typeface="B Nazanin" panose="00000400000000000000" pitchFamily="2" charset="-78"/>
              </a:rPr>
              <a:t>و نیز انتقال نظرات و جهت‌گیری‌های تیم راهبری به تیم کارشناسی است.  </a:t>
            </a:r>
          </a:p>
          <a:p>
            <a:pPr algn="r" rt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3774226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defRPr/>
            </a:pPr>
            <a:r>
              <a:rPr lang="fa-IR" sz="2800" b="1" dirty="0">
                <a:latin typeface="Arial" charset="0"/>
                <a:cs typeface="B Nazanin" pitchFamily="2" charset="-78"/>
              </a:rPr>
              <a:t>فهرستی از عوامل کلیدی که در </a:t>
            </a:r>
            <a:r>
              <a:rPr lang="fa-IR" sz="2800" b="1" dirty="0">
                <a:solidFill>
                  <a:schemeClr val="accent3">
                    <a:lumMod val="60000"/>
                    <a:lumOff val="40000"/>
                  </a:schemeClr>
                </a:solidFill>
                <a:latin typeface="Arial" charset="0"/>
                <a:cs typeface="B Nazanin" pitchFamily="2" charset="-78"/>
              </a:rPr>
              <a:t>موفقیت</a:t>
            </a:r>
            <a:r>
              <a:rPr lang="fa-IR" sz="2800" b="1" dirty="0">
                <a:latin typeface="Arial" charset="0"/>
                <a:cs typeface="B Nazanin" pitchFamily="2" charset="-78"/>
              </a:rPr>
              <a:t> و یا</a:t>
            </a:r>
            <a:r>
              <a:rPr lang="fa-IR" sz="2800" b="1" u="sng" dirty="0">
                <a:latin typeface="Arial" charset="0"/>
                <a:cs typeface="B Nazanin" pitchFamily="2" charset="-78"/>
              </a:rPr>
              <a:t> </a:t>
            </a:r>
            <a:r>
              <a:rPr lang="fa-IR" sz="2800" b="1" dirty="0">
                <a:solidFill>
                  <a:schemeClr val="accent3">
                    <a:lumMod val="60000"/>
                    <a:lumOff val="40000"/>
                  </a:schemeClr>
                </a:solidFill>
                <a:latin typeface="Arial" charset="0"/>
                <a:cs typeface="B Nazanin" pitchFamily="2" charset="-78"/>
              </a:rPr>
              <a:t>شکست </a:t>
            </a:r>
            <a:r>
              <a:rPr lang="fa-IR" sz="2800" b="1" dirty="0">
                <a:latin typeface="Arial" charset="0"/>
                <a:cs typeface="B Nazanin" pitchFamily="2" charset="-78"/>
              </a:rPr>
              <a:t>موضوع اصلی سناریو تأثیر دارند، تهیه می شود. </a:t>
            </a:r>
          </a:p>
          <a:p>
            <a:pPr algn="r" rtl="1">
              <a:lnSpc>
                <a:spcPct val="150000"/>
              </a:lnSpc>
              <a:buFont typeface="Wingdings" pitchFamily="2" charset="2"/>
              <a:buChar char="v"/>
              <a:defRPr/>
            </a:pPr>
            <a:r>
              <a:rPr lang="fa-IR" sz="2800" b="1" dirty="0">
                <a:latin typeface="Arial" charset="0"/>
                <a:cs typeface="B Nazanin" pitchFamily="2" charset="-78"/>
              </a:rPr>
              <a:t>جهت تعیین </a:t>
            </a:r>
            <a:r>
              <a:rPr lang="fa-IR" sz="2800" b="1" dirty="0">
                <a:solidFill>
                  <a:schemeClr val="accent3">
                    <a:lumMod val="60000"/>
                    <a:lumOff val="40000"/>
                  </a:schemeClr>
                </a:solidFill>
                <a:latin typeface="Arial" charset="0"/>
                <a:cs typeface="B Nazanin" pitchFamily="2" charset="-78"/>
              </a:rPr>
              <a:t>فاکتورهای کلیدی </a:t>
            </a:r>
            <a:r>
              <a:rPr lang="fa-IR" sz="2800" b="1" dirty="0">
                <a:latin typeface="Arial" charset="0"/>
                <a:cs typeface="B Nazanin" pitchFamily="2" charset="-78"/>
              </a:rPr>
              <a:t>نیز اعضای تیم کارشناسی بایستی توجه ویژه‌ای به دو سؤال مهم زیر داشته باشند:</a:t>
            </a:r>
          </a:p>
          <a:p>
            <a:pPr marL="514350" indent="-514350" algn="r" rtl="1">
              <a:lnSpc>
                <a:spcPct val="150000"/>
              </a:lnSpc>
              <a:buFont typeface="+mj-lt"/>
              <a:buAutoNum type="arabicPeriod"/>
              <a:defRPr/>
            </a:pPr>
            <a:r>
              <a:rPr lang="fa-IR" sz="2800" b="1" dirty="0">
                <a:latin typeface="Arial" charset="0"/>
                <a:cs typeface="B Nazanin" pitchFamily="2" charset="-78"/>
              </a:rPr>
              <a:t>جهت انتخاب هر یک از فاکتورهای کلیدی لازم است </a:t>
            </a:r>
            <a:r>
              <a:rPr lang="fa-IR" sz="2800" b="1" dirty="0">
                <a:solidFill>
                  <a:schemeClr val="accent3">
                    <a:lumMod val="60000"/>
                    <a:lumOff val="40000"/>
                  </a:schemeClr>
                </a:solidFill>
                <a:latin typeface="Arial" charset="0"/>
                <a:cs typeface="B Nazanin" pitchFamily="2" charset="-78"/>
              </a:rPr>
              <a:t>چه اطلاعاتی </a:t>
            </a:r>
            <a:r>
              <a:rPr lang="fa-IR" sz="2800" b="1" dirty="0">
                <a:latin typeface="Arial" charset="0"/>
                <a:cs typeface="B Nazanin" pitchFamily="2" charset="-78"/>
              </a:rPr>
              <a:t>در اختیار داشته باشیم؟</a:t>
            </a:r>
          </a:p>
          <a:p>
            <a:pPr marL="514350" indent="-514350" algn="r" rtl="1">
              <a:lnSpc>
                <a:spcPct val="150000"/>
              </a:lnSpc>
              <a:buFont typeface="+mj-lt"/>
              <a:buAutoNum type="arabicPeriod"/>
              <a:defRPr/>
            </a:pPr>
            <a:r>
              <a:rPr lang="fa-IR" sz="2800" b="1" dirty="0">
                <a:latin typeface="Arial" charset="0"/>
                <a:cs typeface="B Nazanin" pitchFamily="2" charset="-78"/>
              </a:rPr>
              <a:t>در تصمیم‌گیری‌های تیم راهبری </a:t>
            </a:r>
            <a:r>
              <a:rPr lang="fa-IR" sz="2800" b="1" dirty="0">
                <a:solidFill>
                  <a:schemeClr val="accent3">
                    <a:lumMod val="60000"/>
                    <a:lumOff val="40000"/>
                  </a:schemeClr>
                </a:solidFill>
                <a:latin typeface="Arial" charset="0"/>
                <a:cs typeface="B Nazanin" pitchFamily="2" charset="-78"/>
              </a:rPr>
              <a:t>چه چیزی موفقیت </a:t>
            </a:r>
            <a:r>
              <a:rPr lang="fa-IR" sz="2800" b="1" dirty="0">
                <a:latin typeface="Arial" charset="0"/>
                <a:cs typeface="B Nazanin" pitchFamily="2" charset="-78"/>
              </a:rPr>
              <a:t>و چه چیزی </a:t>
            </a:r>
            <a:r>
              <a:rPr lang="fa-IR" sz="2800" b="1" dirty="0">
                <a:solidFill>
                  <a:schemeClr val="accent3">
                    <a:lumMod val="60000"/>
                    <a:lumOff val="40000"/>
                  </a:schemeClr>
                </a:solidFill>
                <a:latin typeface="Arial" charset="0"/>
                <a:cs typeface="B Nazanin" pitchFamily="2" charset="-78"/>
              </a:rPr>
              <a:t>شکست</a:t>
            </a:r>
            <a:r>
              <a:rPr lang="fa-IR" sz="2800" b="1" dirty="0">
                <a:latin typeface="Arial" charset="0"/>
                <a:cs typeface="B Nazanin" pitchFamily="2" charset="-78"/>
              </a:rPr>
              <a:t> تلقی می‌شود؟</a:t>
            </a:r>
          </a:p>
          <a:p>
            <a:pPr algn="r" rt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9765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r>
              <a:rPr lang="fa-IR" altLang="en-US" sz="2800" dirty="0">
                <a:latin typeface="Arial" panose="020B0604020202020204" pitchFamily="34" charset="0"/>
                <a:cs typeface="B Nazanin" panose="00000400000000000000" pitchFamily="2" charset="-78"/>
              </a:rPr>
              <a:t>پس از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شناسایی و تبیین فاکتورهای کلیدی</a:t>
            </a:r>
            <a:r>
              <a:rPr lang="fa-IR" altLang="en-US" sz="2800" dirty="0">
                <a:latin typeface="Arial" panose="020B0604020202020204" pitchFamily="34" charset="0"/>
                <a:cs typeface="B Nazanin" panose="00000400000000000000" pitchFamily="2" charset="-78"/>
              </a:rPr>
              <a:t>، تیم کارشناسی اقدام به تهیه و تکمیل جدول ارتباط کمّی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فاکتورهای کلیدی تأثیرگذار بر موضوع اصلی سناریو</a:t>
            </a:r>
            <a:r>
              <a:rPr lang="fa-IR" altLang="en-US" sz="2800" b="1" dirty="0">
                <a:solidFill>
                  <a:schemeClr val="accent3">
                    <a:lumMod val="60000"/>
                    <a:lumOff val="40000"/>
                  </a:schemeClr>
                </a:solidFill>
                <a:latin typeface="Arial" panose="020B0604020202020204" pitchFamily="34" charset="0"/>
                <a:cs typeface="B Nazanin" panose="00000400000000000000" pitchFamily="2" charset="-78"/>
              </a:rPr>
              <a:t> </a:t>
            </a:r>
            <a:r>
              <a:rPr lang="fa-IR" altLang="en-US" sz="2800" dirty="0">
                <a:latin typeface="Arial" panose="020B0604020202020204" pitchFamily="34" charset="0"/>
                <a:cs typeface="B Nazanin" panose="00000400000000000000" pitchFamily="2" charset="-78"/>
              </a:rPr>
              <a:t>می </a:t>
            </a:r>
            <a:r>
              <a:rPr lang="fa-IR" altLang="en-US" sz="2800" dirty="0" smtClean="0">
                <a:latin typeface="Arial" panose="020B0604020202020204" pitchFamily="34" charset="0"/>
                <a:cs typeface="B Nazanin" panose="00000400000000000000" pitchFamily="2" charset="-78"/>
              </a:rPr>
              <a:t>شود</a:t>
            </a:r>
            <a:r>
              <a:rPr lang="en-US" altLang="en-US" sz="2800" dirty="0" smtClean="0">
                <a:latin typeface="Arial" panose="020B0604020202020204" pitchFamily="34" charset="0"/>
                <a:cs typeface="B Nazanin" panose="00000400000000000000" pitchFamily="2" charset="-78"/>
              </a:rPr>
              <a:t>.</a:t>
            </a:r>
            <a:endParaRPr lang="fa-IR" altLang="en-US" sz="2800" dirty="0">
              <a:latin typeface="Arial" panose="020B0604020202020204" pitchFamily="34" charset="0"/>
              <a:cs typeface="B Nazanin" panose="00000400000000000000" pitchFamily="2" charset="-78"/>
            </a:endParaRPr>
          </a:p>
          <a:p>
            <a:pPr marL="0" indent="0" algn="r" rtl="1">
              <a:buNone/>
            </a:pPr>
            <a:r>
              <a:rPr lang="en-US" altLang="en-US" sz="2800" dirty="0" smtClean="0">
                <a:solidFill>
                  <a:schemeClr val="bg1"/>
                </a:solidFill>
                <a:latin typeface="Arial" panose="020B0604020202020204" pitchFamily="34" charset="0"/>
                <a:cs typeface="Titr" panose="00000700000000000000" pitchFamily="2" charset="-78"/>
              </a:rPr>
              <a:t>				</a:t>
            </a:r>
            <a:r>
              <a:rPr lang="fa-IR" altLang="en-US" sz="2800" dirty="0" smtClean="0">
                <a:solidFill>
                  <a:schemeClr val="bg1"/>
                </a:solidFill>
                <a:latin typeface="Arial" panose="020B0604020202020204" pitchFamily="34" charset="0"/>
                <a:cs typeface="Titr" panose="00000700000000000000" pitchFamily="2" charset="-78"/>
              </a:rPr>
              <a:t>	</a:t>
            </a:r>
            <a:r>
              <a:rPr lang="fa-IR" altLang="en-US" sz="2800" b="1" dirty="0" smtClean="0">
                <a:solidFill>
                  <a:schemeClr val="bg1"/>
                </a:solidFill>
                <a:latin typeface="Arial" panose="020B0604020202020204" pitchFamily="34" charset="0"/>
              </a:rPr>
              <a:t>جدول </a:t>
            </a:r>
            <a:r>
              <a:rPr lang="fa-IR" altLang="en-US" sz="2800" b="1" dirty="0">
                <a:solidFill>
                  <a:schemeClr val="bg1"/>
                </a:solidFill>
                <a:latin typeface="Arial" panose="020B0604020202020204" pitchFamily="34" charset="0"/>
              </a:rPr>
              <a:t>ارتباط کمّی فاکتورهای کلیدی </a:t>
            </a:r>
            <a:r>
              <a:rPr lang="fa-IR" altLang="en-US" sz="2800" b="1" dirty="0" smtClean="0">
                <a:solidFill>
                  <a:schemeClr val="bg1"/>
                </a:solidFill>
                <a:latin typeface="Arial" panose="020B0604020202020204" pitchFamily="34" charset="0"/>
              </a:rPr>
              <a:t>تأثیرگذار</a:t>
            </a:r>
            <a:endParaRPr lang="en-US" altLang="en-US" sz="2800" b="1" dirty="0">
              <a:solidFill>
                <a:schemeClr val="bg1"/>
              </a:solidFill>
              <a:latin typeface="Arial" panose="020B0604020202020204" pitchFamily="34" charset="0"/>
            </a:endParaRPr>
          </a:p>
          <a:p>
            <a:pPr algn="r" rtl="1"/>
            <a:endParaRPr lang="en-US" sz="2800" dirty="0"/>
          </a:p>
        </p:txBody>
      </p:sp>
      <p:sp>
        <p:nvSpPr>
          <p:cNvPr id="4" name="Rounded Rectangle 3"/>
          <p:cNvSpPr/>
          <p:nvPr/>
        </p:nvSpPr>
        <p:spPr>
          <a:xfrm>
            <a:off x="539496" y="2276856"/>
            <a:ext cx="11283696" cy="72237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fontAlgn="base">
              <a:spcBef>
                <a:spcPct val="0"/>
              </a:spcBef>
              <a:spcAft>
                <a:spcPct val="0"/>
              </a:spcAft>
            </a:pPr>
            <a:r>
              <a:rPr lang="fa-IR" sz="3200" b="1" dirty="0">
                <a:solidFill>
                  <a:srgbClr val="0000FF"/>
                </a:solidFill>
                <a:latin typeface="Times New Roman" pitchFamily="18" charset="0"/>
                <a:ea typeface="Titr"/>
                <a:cs typeface="+mj-cs"/>
              </a:rPr>
              <a:t>طرح سناریو 1، 2، 3 و 4:</a:t>
            </a:r>
            <a:r>
              <a:rPr lang="fa-IR" sz="3200" b="1" dirty="0">
                <a:solidFill>
                  <a:srgbClr val="7030A0"/>
                </a:solidFill>
                <a:latin typeface="Times New Roman" pitchFamily="18" charset="0"/>
                <a:ea typeface="Titr"/>
                <a:cs typeface="+mj-cs"/>
              </a:rPr>
              <a:t> برای طرح هر سناریو، یک جدول جداگانه تهیه می‌شود</a:t>
            </a:r>
            <a:endParaRPr lang="en-US" sz="3200" b="1" i="1" dirty="0">
              <a:solidFill>
                <a:srgbClr val="7030A0"/>
              </a:solidFill>
              <a:latin typeface="Calibri" pitchFamily="34" charset="0"/>
              <a:ea typeface="Titr"/>
              <a:cs typeface="+mj-cs"/>
            </a:endParaRPr>
          </a:p>
        </p:txBody>
      </p:sp>
      <p:sp>
        <p:nvSpPr>
          <p:cNvPr id="5" name="Oval 4"/>
          <p:cNvSpPr/>
          <p:nvPr/>
        </p:nvSpPr>
        <p:spPr>
          <a:xfrm>
            <a:off x="5237226" y="1463040"/>
            <a:ext cx="1888236" cy="74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fontAlgn="base">
              <a:spcBef>
                <a:spcPct val="0"/>
              </a:spcBef>
              <a:spcAft>
                <a:spcPct val="0"/>
              </a:spcAft>
            </a:pPr>
            <a:r>
              <a:rPr lang="fa-IR" dirty="0">
                <a:solidFill>
                  <a:schemeClr val="tx1"/>
                </a:solidFill>
                <a:latin typeface="Times New Roman" pitchFamily="18" charset="0"/>
                <a:ea typeface="Titr"/>
                <a:cs typeface="Titr"/>
              </a:rPr>
              <a:t>موضوع اصلی:</a:t>
            </a:r>
          </a:p>
        </p:txBody>
      </p:sp>
      <p:sp>
        <p:nvSpPr>
          <p:cNvPr id="6" name="Rounded Rectangle 5"/>
          <p:cNvSpPr/>
          <p:nvPr/>
        </p:nvSpPr>
        <p:spPr>
          <a:xfrm>
            <a:off x="10780776" y="2999232"/>
            <a:ext cx="1042416" cy="22768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fa-IR" sz="3200" b="1" dirty="0">
                <a:solidFill>
                  <a:schemeClr val="tx1"/>
                </a:solidFill>
                <a:latin typeface="Times New Roman" pitchFamily="18" charset="0"/>
                <a:ea typeface="Titr"/>
                <a:cs typeface="+mj-cs"/>
              </a:rPr>
              <a:t>ردیف</a:t>
            </a:r>
            <a:endParaRPr lang="en-US" sz="3200" b="1" i="1" dirty="0">
              <a:solidFill>
                <a:schemeClr val="tx1"/>
              </a:solidFill>
              <a:latin typeface="Calibri" pitchFamily="34" charset="0"/>
              <a:ea typeface="Titr"/>
              <a:cs typeface="+mj-cs"/>
            </a:endParaRPr>
          </a:p>
        </p:txBody>
      </p:sp>
      <p:sp>
        <p:nvSpPr>
          <p:cNvPr id="7" name="Rounded Rectangle 6"/>
          <p:cNvSpPr/>
          <p:nvPr/>
        </p:nvSpPr>
        <p:spPr>
          <a:xfrm>
            <a:off x="8503920" y="2999232"/>
            <a:ext cx="2276856" cy="22768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fa-IR" sz="3200" b="1" dirty="0">
                <a:solidFill>
                  <a:schemeClr val="tx1"/>
                </a:solidFill>
                <a:latin typeface="Times New Roman" pitchFamily="18" charset="0"/>
                <a:ea typeface="Titr"/>
                <a:cs typeface="+mj-cs"/>
              </a:rPr>
              <a:t>فاکتورهای </a:t>
            </a:r>
            <a:r>
              <a:rPr lang="fa-IR" sz="3200" b="1" dirty="0" smtClean="0">
                <a:solidFill>
                  <a:schemeClr val="tx1"/>
                </a:solidFill>
                <a:latin typeface="Times New Roman" pitchFamily="18" charset="0"/>
                <a:ea typeface="Titr"/>
                <a:cs typeface="+mj-cs"/>
              </a:rPr>
              <a:t>کلیدی</a:t>
            </a:r>
            <a:endParaRPr lang="en-US" sz="3200" b="1" i="1" dirty="0">
              <a:solidFill>
                <a:schemeClr val="tx1"/>
              </a:solidFill>
              <a:latin typeface="Calibri" pitchFamily="34" charset="0"/>
              <a:ea typeface="Titr"/>
              <a:cs typeface="+mj-cs"/>
            </a:endParaRPr>
          </a:p>
        </p:txBody>
      </p:sp>
      <p:sp>
        <p:nvSpPr>
          <p:cNvPr id="8" name="Rounded Rectangle 7"/>
          <p:cNvSpPr/>
          <p:nvPr/>
        </p:nvSpPr>
        <p:spPr>
          <a:xfrm>
            <a:off x="6227064" y="2999232"/>
            <a:ext cx="2276856" cy="22768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fa-IR" sz="3200" b="1" dirty="0">
                <a:solidFill>
                  <a:schemeClr val="tx1"/>
                </a:solidFill>
                <a:latin typeface="Times New Roman" pitchFamily="18" charset="0"/>
                <a:ea typeface="Titr"/>
                <a:cs typeface="+mj-cs"/>
              </a:rPr>
              <a:t>نسبت </a:t>
            </a:r>
            <a:r>
              <a:rPr lang="fa-IR" sz="3200" b="1" dirty="0" smtClean="0">
                <a:solidFill>
                  <a:schemeClr val="tx1"/>
                </a:solidFill>
                <a:latin typeface="Times New Roman" pitchFamily="18" charset="0"/>
                <a:ea typeface="Titr"/>
                <a:cs typeface="+mj-cs"/>
              </a:rPr>
              <a:t>تأثیر</a:t>
            </a:r>
            <a:endParaRPr lang="en-US" sz="3200" b="1" i="1" dirty="0">
              <a:solidFill>
                <a:schemeClr val="tx1"/>
              </a:solidFill>
              <a:latin typeface="Calibri" pitchFamily="34" charset="0"/>
              <a:ea typeface="Titr"/>
              <a:cs typeface="+mj-cs"/>
            </a:endParaRPr>
          </a:p>
        </p:txBody>
      </p:sp>
      <p:sp>
        <p:nvSpPr>
          <p:cNvPr id="9" name="Rounded Rectangle 8"/>
          <p:cNvSpPr/>
          <p:nvPr/>
        </p:nvSpPr>
        <p:spPr>
          <a:xfrm>
            <a:off x="2313432" y="2999232"/>
            <a:ext cx="3913632" cy="22768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fa-IR" sz="3200" dirty="0">
                <a:solidFill>
                  <a:schemeClr val="tx1"/>
                </a:solidFill>
                <a:latin typeface="Times New Roman" pitchFamily="18" charset="0"/>
                <a:ea typeface="Titr"/>
                <a:cs typeface="+mj-cs"/>
              </a:rPr>
              <a:t>میزان نفوذ و مداخله </a:t>
            </a:r>
            <a:r>
              <a:rPr lang="fa-IR" sz="3200" dirty="0" smtClean="0">
                <a:solidFill>
                  <a:schemeClr val="tx1"/>
                </a:solidFill>
                <a:latin typeface="Times New Roman" pitchFamily="18" charset="0"/>
                <a:ea typeface="Titr"/>
                <a:cs typeface="+mj-cs"/>
              </a:rPr>
              <a:t>سازمانی</a:t>
            </a:r>
            <a:endParaRPr lang="en-US" sz="3200" i="1" dirty="0">
              <a:solidFill>
                <a:schemeClr val="tx1"/>
              </a:solidFill>
              <a:latin typeface="Calibri" pitchFamily="34" charset="0"/>
              <a:ea typeface="Titr"/>
              <a:cs typeface="+mj-cs"/>
            </a:endParaRPr>
          </a:p>
        </p:txBody>
      </p:sp>
      <p:sp>
        <p:nvSpPr>
          <p:cNvPr id="10" name="Rounded Rectangle 9"/>
          <p:cNvSpPr/>
          <p:nvPr/>
        </p:nvSpPr>
        <p:spPr>
          <a:xfrm>
            <a:off x="539496" y="2999232"/>
            <a:ext cx="1773936" cy="22768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fa-IR" sz="3200" dirty="0">
                <a:solidFill>
                  <a:schemeClr val="tx1"/>
                </a:solidFill>
                <a:latin typeface="Times New Roman" pitchFamily="18" charset="0"/>
                <a:ea typeface="Titr"/>
                <a:cs typeface="+mj-cs"/>
              </a:rPr>
              <a:t>توضیحات</a:t>
            </a:r>
            <a:endParaRPr lang="en-US" sz="3200" i="1" dirty="0">
              <a:solidFill>
                <a:schemeClr val="tx1"/>
              </a:solidFill>
              <a:latin typeface="Calibri" pitchFamily="34" charset="0"/>
              <a:ea typeface="Titr"/>
              <a:cs typeface="+mj-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99688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برای هر یک از شاخه‌ها و یا طرح‌های سناریو (مشخص شده در مرحلۀ اول) یک جدول تهیه می‌شود. </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در این جدول نسبت تأثیر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فاکتورهای کلیدی</a:t>
            </a:r>
            <a:r>
              <a:rPr lang="fa-IR" altLang="en-US" sz="2800" b="1" u="sng" dirty="0">
                <a:latin typeface="Arial" panose="020B0604020202020204" pitchFamily="34" charset="0"/>
                <a:cs typeface="B Nazanin" panose="00000400000000000000" pitchFamily="2" charset="-78"/>
              </a:rPr>
              <a:t> </a:t>
            </a:r>
            <a:r>
              <a:rPr lang="fa-IR" altLang="en-US" sz="2800" b="1" dirty="0">
                <a:latin typeface="Arial" panose="020B0604020202020204" pitchFamily="34" charset="0"/>
                <a:cs typeface="B Nazanin" panose="00000400000000000000" pitchFamily="2" charset="-78"/>
              </a:rPr>
              <a:t>به گونه‌ای مشخص می‌گردد که مجموع نسبت‌ها عدد 100 باشد. </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برای هر یک از فاکتورهای کلیدی نیز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میزان نفوذ و مداخله سازمانی</a:t>
            </a:r>
            <a:r>
              <a:rPr lang="fa-IR" altLang="en-US" sz="2800" b="1" dirty="0">
                <a:solidFill>
                  <a:schemeClr val="accent3">
                    <a:lumMod val="60000"/>
                    <a:lumOff val="40000"/>
                  </a:schemeClr>
                </a:solidFill>
                <a:latin typeface="Arial" panose="020B0604020202020204" pitchFamily="34" charset="0"/>
                <a:cs typeface="B Nazanin" panose="00000400000000000000" pitchFamily="2" charset="-78"/>
              </a:rPr>
              <a:t> </a:t>
            </a:r>
            <a:r>
              <a:rPr lang="fa-IR" altLang="en-US" sz="2800" b="1" dirty="0">
                <a:latin typeface="Arial" panose="020B0604020202020204" pitchFamily="34" charset="0"/>
                <a:cs typeface="B Nazanin" panose="00000400000000000000" pitchFamily="2" charset="-78"/>
              </a:rPr>
              <a:t>به صورت جداگانه تشریح می‌گردد. </a:t>
            </a:r>
          </a:p>
          <a:p>
            <a:pPr algn="r" rtl="1">
              <a:lnSpc>
                <a:spcPct val="150000"/>
              </a:lnSpc>
              <a:buFont typeface="Wingdings" panose="05000000000000000000" pitchFamily="2" charset="2"/>
              <a:buChar char="v"/>
            </a:pPr>
            <a:r>
              <a:rPr lang="fa-IR" altLang="en-US" sz="2800" b="1" dirty="0">
                <a:latin typeface="Arial" panose="020B0604020202020204" pitchFamily="34" charset="0"/>
                <a:cs typeface="B Nazanin" panose="00000400000000000000" pitchFamily="2" charset="-78"/>
              </a:rPr>
              <a:t>در این مرحله شناسایی فاکتورهای کلیدی که سازمان در آن ها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قدرت نفوذ و مداخله ندارد</a:t>
            </a:r>
            <a:r>
              <a:rPr lang="fa-IR" altLang="en-US" sz="2800" b="1" u="sng" dirty="0">
                <a:latin typeface="Arial" panose="020B0604020202020204" pitchFamily="34" charset="0"/>
                <a:cs typeface="B Nazanin" panose="00000400000000000000" pitchFamily="2" charset="-78"/>
              </a:rPr>
              <a:t> </a:t>
            </a:r>
            <a:r>
              <a:rPr lang="fa-IR" altLang="en-US" sz="2800" b="1" dirty="0">
                <a:latin typeface="Arial" panose="020B0604020202020204" pitchFamily="34" charset="0"/>
                <a:cs typeface="B Nazanin" panose="00000400000000000000" pitchFamily="2" charset="-78"/>
              </a:rPr>
              <a:t>و یا میزان آن اندک است، از اهمیت خاصی برخوردار است.</a:t>
            </a:r>
          </a:p>
          <a:p>
            <a:pPr algn="r" rt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77621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r>
              <a:rPr lang="fa-IR" sz="2800" dirty="0">
                <a:solidFill>
                  <a:schemeClr val="bg1"/>
                </a:solidFill>
                <a:latin typeface="Arial" charset="0"/>
                <a:cs typeface="B Nazanin" pitchFamily="2" charset="-78"/>
              </a:rPr>
              <a:t>در سومین قدم تیم کارشناسی برای هر یک از </a:t>
            </a:r>
            <a:r>
              <a:rPr lang="fa-IR" sz="2800" b="1" u="sng" dirty="0">
                <a:solidFill>
                  <a:schemeClr val="accent3">
                    <a:lumMod val="60000"/>
                    <a:lumOff val="40000"/>
                  </a:schemeClr>
                </a:solidFill>
                <a:latin typeface="Arial" charset="0"/>
                <a:cs typeface="B Nazanin" pitchFamily="2" charset="-78"/>
              </a:rPr>
              <a:t>فاکتورهای کلیدی </a:t>
            </a:r>
            <a:r>
              <a:rPr lang="fa-IR" sz="2800" dirty="0">
                <a:solidFill>
                  <a:schemeClr val="bg1"/>
                </a:solidFill>
                <a:latin typeface="Arial" charset="0"/>
                <a:cs typeface="B Nazanin" pitchFamily="2" charset="-78"/>
              </a:rPr>
              <a:t>فهرست شده در مرحلۀ دوم، اقدام به </a:t>
            </a:r>
            <a:r>
              <a:rPr lang="fa-IR" sz="2800" b="1" u="sng" dirty="0">
                <a:solidFill>
                  <a:schemeClr val="accent3">
                    <a:lumMod val="60000"/>
                    <a:lumOff val="40000"/>
                  </a:schemeClr>
                </a:solidFill>
                <a:latin typeface="Arial" charset="0"/>
                <a:cs typeface="B Nazanin" pitchFamily="2" charset="-78"/>
              </a:rPr>
              <a:t>شناسایی نیروهای پیشران مؤثر </a:t>
            </a:r>
            <a:r>
              <a:rPr lang="fa-IR" sz="2800" dirty="0">
                <a:solidFill>
                  <a:schemeClr val="bg1"/>
                </a:solidFill>
                <a:latin typeface="Arial" charset="0"/>
                <a:cs typeface="B Nazanin" pitchFamily="2" charset="-78"/>
              </a:rPr>
              <a:t>بر فاکتورهای کلیدی می‌نمایند. این نیروهای پیشران بیشتر در قالب موضوعات زیر مشخص می‌گردند:</a:t>
            </a:r>
          </a:p>
          <a:p>
            <a:pPr marL="457200" indent="-457200" algn="r" rtl="1">
              <a:buFont typeface="+mj-lt"/>
              <a:buAutoNum type="arabicPeriod"/>
              <a:defRPr/>
            </a:pPr>
            <a:r>
              <a:rPr lang="fa-IR" sz="2800" dirty="0">
                <a:latin typeface="Arial" charset="0"/>
                <a:cs typeface="B Nazanin" pitchFamily="2" charset="-78"/>
              </a:rPr>
              <a:t>پیشرفت‌های فناوری</a:t>
            </a:r>
          </a:p>
          <a:p>
            <a:pPr marL="457200" indent="-457200" algn="r" rtl="1">
              <a:buFont typeface="+mj-lt"/>
              <a:buAutoNum type="arabicPeriod"/>
              <a:defRPr/>
            </a:pPr>
            <a:r>
              <a:rPr lang="fa-IR" sz="2800" dirty="0">
                <a:latin typeface="Arial" charset="0"/>
                <a:cs typeface="B Nazanin" pitchFamily="2" charset="-78"/>
              </a:rPr>
              <a:t>نیروهای کار و اشتغال</a:t>
            </a:r>
          </a:p>
          <a:p>
            <a:pPr marL="457200" indent="-457200" algn="r" rtl="1">
              <a:buFont typeface="+mj-lt"/>
              <a:buAutoNum type="arabicPeriod"/>
              <a:defRPr/>
            </a:pPr>
            <a:r>
              <a:rPr lang="fa-IR" sz="2800" dirty="0">
                <a:latin typeface="Arial" charset="0"/>
                <a:cs typeface="B Nazanin" pitchFamily="2" charset="-78"/>
              </a:rPr>
              <a:t>مدیریت(سامانه‌ فرماندهی و کنترل)</a:t>
            </a:r>
          </a:p>
          <a:p>
            <a:pPr marL="457200" indent="-457200" algn="r" rtl="1">
              <a:buFont typeface="+mj-lt"/>
              <a:buAutoNum type="arabicPeriod"/>
              <a:defRPr/>
            </a:pPr>
            <a:r>
              <a:rPr lang="fa-IR" sz="2800" dirty="0">
                <a:latin typeface="Arial" charset="0"/>
                <a:cs typeface="B Nazanin" pitchFamily="2" charset="-78"/>
              </a:rPr>
              <a:t>امور سازمان‌ها و شرکت‌ها</a:t>
            </a:r>
          </a:p>
          <a:p>
            <a:pPr marL="457200" indent="-457200" algn="r" rtl="1">
              <a:buFont typeface="+mj-lt"/>
              <a:buAutoNum type="arabicPeriod"/>
              <a:defRPr/>
            </a:pPr>
            <a:r>
              <a:rPr lang="fa-IR" sz="2800" dirty="0">
                <a:latin typeface="Arial" charset="0"/>
                <a:cs typeface="B Nazanin" pitchFamily="2" charset="-78"/>
              </a:rPr>
              <a:t>رشد اقتصادی و اجتماعی</a:t>
            </a:r>
          </a:p>
          <a:p>
            <a:pPr marL="457200" indent="-457200" algn="r" rtl="1">
              <a:buFont typeface="+mj-lt"/>
              <a:buAutoNum type="arabicPeriod"/>
              <a:defRPr/>
            </a:pPr>
            <a:r>
              <a:rPr lang="fa-IR" sz="2800" dirty="0">
                <a:latin typeface="Arial" charset="0"/>
                <a:cs typeface="B Nazanin" pitchFamily="2" charset="-78"/>
              </a:rPr>
              <a:t>تغییر ارزش‌ها و زندگی</a:t>
            </a:r>
          </a:p>
          <a:p>
            <a:pPr marL="457200" indent="-457200" algn="r" rtl="1">
              <a:buFont typeface="+mj-lt"/>
              <a:buAutoNum type="arabicPeriod"/>
              <a:defRPr/>
            </a:pPr>
            <a:r>
              <a:rPr lang="fa-IR" sz="2800" dirty="0">
                <a:latin typeface="Arial" charset="0"/>
                <a:cs typeface="B Nazanin" pitchFamily="2" charset="-78"/>
              </a:rPr>
              <a:t>انرژی</a:t>
            </a:r>
          </a:p>
          <a:p>
            <a:pPr marL="457200" indent="-457200" algn="r" rtl="1">
              <a:buFont typeface="+mj-lt"/>
              <a:buAutoNum type="arabicPeriod"/>
              <a:defRPr/>
            </a:pPr>
            <a:r>
              <a:rPr lang="fa-IR" sz="2800" dirty="0">
                <a:latin typeface="Arial" charset="0"/>
                <a:cs typeface="B Nazanin" pitchFamily="2" charset="-78"/>
              </a:rPr>
              <a:t>محیط زیست</a:t>
            </a:r>
          </a:p>
          <a:p>
            <a:pPr algn="r" rtl="1"/>
            <a:endParaRPr lang="en-US" sz="2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871110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marL="0" indent="0" algn="r" rtl="1">
              <a:buNone/>
            </a:pPr>
            <a:r>
              <a:rPr lang="fa-IR" sz="2800" b="1" dirty="0" smtClean="0">
                <a:solidFill>
                  <a:schemeClr val="bg1"/>
                </a:solidFill>
                <a:cs typeface="B Nazanin" pitchFamily="2" charset="-78"/>
              </a:rPr>
              <a:t>								تعریف </a:t>
            </a:r>
            <a:r>
              <a:rPr lang="fa-IR" sz="2800" b="1" dirty="0">
                <a:solidFill>
                  <a:schemeClr val="bg1"/>
                </a:solidFill>
                <a:cs typeface="B Nazanin" pitchFamily="2" charset="-78"/>
              </a:rPr>
              <a:t>نیروهای </a:t>
            </a:r>
            <a:r>
              <a:rPr lang="fa-IR" sz="2800" b="1" dirty="0" smtClean="0">
                <a:solidFill>
                  <a:schemeClr val="bg1"/>
                </a:solidFill>
                <a:cs typeface="B Nazanin" pitchFamily="2" charset="-78"/>
              </a:rPr>
              <a:t>پیشران</a:t>
            </a:r>
          </a:p>
          <a:p>
            <a:pPr algn="r" rtl="1">
              <a:lnSpc>
                <a:spcPct val="150000"/>
              </a:lnSpc>
            </a:pPr>
            <a:r>
              <a:rPr lang="fa-IR" altLang="en-US" sz="2800" dirty="0">
                <a:latin typeface="Arial" panose="020B0604020202020204" pitchFamily="34" charset="0"/>
                <a:cs typeface="B Nazanin" panose="00000400000000000000" pitchFamily="2" charset="-78"/>
              </a:rPr>
              <a:t>موضوعی که همواره می‌تواند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فاکتورهای کلیدی </a:t>
            </a:r>
            <a:r>
              <a:rPr lang="fa-IR" altLang="en-US" sz="2800" dirty="0">
                <a:latin typeface="Arial" panose="020B0604020202020204" pitchFamily="34" charset="0"/>
                <a:cs typeface="B Nazanin" panose="00000400000000000000" pitchFamily="2" charset="-78"/>
              </a:rPr>
              <a:t>را تحت تأثیر قرار داده و تغییرات مورد نیاز را درباره‌ی آن‌ها بوجود آورد، واقعه و یا رویدادی را سریع‌تر از زمان خود و یا کندتر از زمان واقعی، با شدت و قدرت متفاوت ایجاد کند همان نیروهای پیشران هستند.</a:t>
            </a:r>
          </a:p>
          <a:p>
            <a:pPr algn="r" rtl="1">
              <a:lnSpc>
                <a:spcPct val="150000"/>
              </a:lnSpc>
              <a:buFont typeface="Wingdings" panose="05000000000000000000" pitchFamily="2" charset="2"/>
              <a:buChar char="v"/>
            </a:pPr>
            <a:r>
              <a:rPr lang="fa-IR" altLang="en-US" sz="2800" dirty="0">
                <a:latin typeface="Arial" panose="020B0604020202020204" pitchFamily="34" charset="0"/>
                <a:cs typeface="B Nazanin" panose="00000400000000000000" pitchFamily="2" charset="-78"/>
              </a:rPr>
              <a:t>همواره به خاطر داشته باشیم نیروهای پیشران، </a:t>
            </a:r>
            <a:r>
              <a:rPr lang="fa-IR" altLang="en-US" sz="2800" b="1" u="sng" dirty="0">
                <a:solidFill>
                  <a:schemeClr val="accent3">
                    <a:lumMod val="60000"/>
                    <a:lumOff val="40000"/>
                  </a:schemeClr>
                </a:solidFill>
                <a:latin typeface="Arial" panose="020B0604020202020204" pitchFamily="34" charset="0"/>
                <a:cs typeface="B Nazanin" panose="00000400000000000000" pitchFamily="2" charset="-78"/>
              </a:rPr>
              <a:t>موتورهای تغییر فاکتورهای کلیدی</a:t>
            </a:r>
            <a:r>
              <a:rPr lang="fa-IR" altLang="en-US" sz="2800" b="1" dirty="0">
                <a:solidFill>
                  <a:schemeClr val="accent3">
                    <a:lumMod val="60000"/>
                    <a:lumOff val="40000"/>
                  </a:schemeClr>
                </a:solidFill>
                <a:latin typeface="Arial" panose="020B0604020202020204" pitchFamily="34" charset="0"/>
                <a:cs typeface="B Nazanin" panose="00000400000000000000" pitchFamily="2" charset="-78"/>
              </a:rPr>
              <a:t> </a:t>
            </a:r>
            <a:r>
              <a:rPr lang="fa-IR" altLang="en-US" sz="2800" dirty="0">
                <a:latin typeface="Arial" panose="020B0604020202020204" pitchFamily="34" charset="0"/>
                <a:cs typeface="B Nazanin" panose="00000400000000000000" pitchFamily="2" charset="-78"/>
              </a:rPr>
              <a:t>هستند. </a:t>
            </a:r>
            <a:endParaRPr lang="en-US" altLang="en-US" sz="2800" dirty="0">
              <a:latin typeface="Arial" panose="020B0604020202020204" pitchFamily="34" charset="0"/>
              <a:cs typeface="B Nazanin" panose="00000400000000000000" pitchFamily="2" charset="-78"/>
            </a:endParaRPr>
          </a:p>
          <a:p>
            <a:pPr marL="0" indent="0" algn="r" rtl="1">
              <a:buNone/>
            </a:pPr>
            <a:r>
              <a:rPr lang="fa-IR" altLang="en-US" sz="2800" dirty="0">
                <a:latin typeface="Arial" panose="020B0604020202020204" pitchFamily="34" charset="0"/>
                <a:cs typeface="B Nazanin" panose="00000400000000000000" pitchFamily="2" charset="-78"/>
              </a:rPr>
              <a:t>تیم کارشناسی طی چندین جلسه گروهی اقدام به تهیه و تکمیل ماتریس میزان ارتباط و تأثیر </a:t>
            </a:r>
            <a:r>
              <a:rPr lang="fa-IR" altLang="en-US" sz="2800" u="sng" dirty="0">
                <a:solidFill>
                  <a:schemeClr val="accent3">
                    <a:lumMod val="60000"/>
                    <a:lumOff val="40000"/>
                  </a:schemeClr>
                </a:solidFill>
                <a:latin typeface="Arial" panose="020B0604020202020204" pitchFamily="34" charset="0"/>
                <a:cs typeface="B Nazanin" panose="00000400000000000000" pitchFamily="2" charset="-78"/>
              </a:rPr>
              <a:t>نیروهای پیشران </a:t>
            </a:r>
            <a:r>
              <a:rPr lang="fa-IR" altLang="en-US" sz="2800" dirty="0">
                <a:latin typeface="Arial" panose="020B0604020202020204" pitchFamily="34" charset="0"/>
                <a:cs typeface="B Nazanin" panose="00000400000000000000" pitchFamily="2" charset="-78"/>
              </a:rPr>
              <a:t>بر فاکتورهای کلیدی به صورت کمّی و دقیق می‌نماید. </a:t>
            </a:r>
            <a:endParaRPr lang="en-US" altLang="en-US" sz="2800" dirty="0">
              <a:latin typeface="Arial" panose="020B0604020202020204" pitchFamily="34" charset="0"/>
              <a:cs typeface="B Nazanin" panose="00000400000000000000" pitchFamily="2" charset="-78"/>
            </a:endParaRPr>
          </a:p>
          <a:p>
            <a:pPr marL="0" indent="0" algn="r" rtl="1">
              <a:buNone/>
            </a:pPr>
            <a:endParaRPr lang="en-US" sz="2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140520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pPr>
            <a:r>
              <a:rPr lang="fa-IR" altLang="en-US" sz="2800" u="sng" dirty="0" smtClean="0">
                <a:solidFill>
                  <a:schemeClr val="accent3">
                    <a:lumMod val="60000"/>
                    <a:lumOff val="40000"/>
                  </a:schemeClr>
                </a:solidFill>
                <a:latin typeface="Arial" panose="020B0604020202020204" pitchFamily="34" charset="0"/>
              </a:rPr>
              <a:t>فاکتورهای کلیدی </a:t>
            </a:r>
            <a:r>
              <a:rPr lang="fa-IR" altLang="en-US" sz="2800" dirty="0" smtClean="0">
                <a:latin typeface="Arial" panose="020B0604020202020204" pitchFamily="34" charset="0"/>
              </a:rPr>
              <a:t>در اولین سطر ماتریس (به ت</a:t>
            </a:r>
            <a:r>
              <a:rPr lang="fa-IR" altLang="en-US" sz="2800" dirty="0">
                <a:latin typeface="Arial" panose="020B0604020202020204" pitchFamily="34" charset="0"/>
              </a:rPr>
              <a:t>رتیب </a:t>
            </a:r>
            <a:r>
              <a:rPr lang="fa-IR" altLang="en-US" sz="2800" dirty="0" smtClean="0">
                <a:latin typeface="Arial" panose="020B0604020202020204" pitchFamily="34" charset="0"/>
              </a:rPr>
              <a:t>نسبت</a:t>
            </a:r>
            <a:r>
              <a:rPr lang="en-US" altLang="en-US" sz="2800" dirty="0" smtClean="0"/>
              <a:t> </a:t>
            </a:r>
            <a:r>
              <a:rPr lang="fa-IR" altLang="en-US" sz="2800" dirty="0" smtClean="0">
                <a:latin typeface="Arial" panose="020B0604020202020204" pitchFamily="34" charset="0"/>
              </a:rPr>
              <a:t>تأثیر مشخص شده در جدول ارتباط فاکتورهای کلیدی تأثیرگذار بر موضوع اصلی) و </a:t>
            </a:r>
            <a:r>
              <a:rPr lang="fa-IR" altLang="en-US" sz="2800" u="sng" dirty="0" smtClean="0">
                <a:solidFill>
                  <a:schemeClr val="accent3">
                    <a:lumMod val="60000"/>
                    <a:lumOff val="40000"/>
                  </a:schemeClr>
                </a:solidFill>
                <a:latin typeface="Arial" panose="020B0604020202020204" pitchFamily="34" charset="0"/>
              </a:rPr>
              <a:t>نیروهای پیشران </a:t>
            </a:r>
            <a:r>
              <a:rPr lang="fa-IR" altLang="en-US" sz="2800" dirty="0" smtClean="0">
                <a:latin typeface="Arial" panose="020B0604020202020204" pitchFamily="34" charset="0"/>
              </a:rPr>
              <a:t>در اولین ستون از سمت راست در ماتریس درج می‌گردند. </a:t>
            </a:r>
          </a:p>
          <a:p>
            <a:pPr algn="r" rtl="1">
              <a:lnSpc>
                <a:spcPct val="150000"/>
              </a:lnSpc>
            </a:pPr>
            <a:r>
              <a:rPr lang="fa-IR" altLang="en-US" sz="2800" dirty="0" smtClean="0">
                <a:latin typeface="Arial" panose="020B0604020202020204" pitchFamily="34" charset="0"/>
              </a:rPr>
              <a:t>سپس نسبت‌های تأثیر هر یک از </a:t>
            </a:r>
            <a:r>
              <a:rPr lang="fa-IR" altLang="en-US" sz="2800" u="sng" dirty="0" smtClean="0">
                <a:solidFill>
                  <a:schemeClr val="accent3">
                    <a:lumMod val="60000"/>
                    <a:lumOff val="40000"/>
                  </a:schemeClr>
                </a:solidFill>
                <a:latin typeface="Arial" panose="020B0604020202020204" pitchFamily="34" charset="0"/>
              </a:rPr>
              <a:t>فاکتورهای کلیدی </a:t>
            </a:r>
            <a:r>
              <a:rPr lang="fa-IR" altLang="en-US" sz="2800" dirty="0" smtClean="0">
                <a:latin typeface="Arial" panose="020B0604020202020204" pitchFamily="34" charset="0"/>
              </a:rPr>
              <a:t>در آخرین ردیف ماتریس و در زیر هر یک از ستون‌های مربوط به </a:t>
            </a:r>
            <a:r>
              <a:rPr lang="fa-IR" altLang="en-US" sz="2800" u="sng" dirty="0" smtClean="0">
                <a:solidFill>
                  <a:schemeClr val="accent3">
                    <a:lumMod val="60000"/>
                    <a:lumOff val="40000"/>
                  </a:schemeClr>
                </a:solidFill>
                <a:latin typeface="Arial" panose="020B0604020202020204" pitchFamily="34" charset="0"/>
              </a:rPr>
              <a:t>فاکتورهای کلیدی </a:t>
            </a:r>
            <a:r>
              <a:rPr lang="fa-IR" altLang="en-US" sz="2800" dirty="0" smtClean="0">
                <a:latin typeface="Arial" panose="020B0604020202020204" pitchFamily="34" charset="0"/>
              </a:rPr>
              <a:t>درج می‌گردد</a:t>
            </a:r>
            <a:r>
              <a:rPr lang="en-US" altLang="en-US" sz="2800" dirty="0" smtClean="0">
                <a:latin typeface="Arial" panose="020B0604020202020204" pitchFamily="34" charset="0"/>
              </a:rPr>
              <a:t>.</a:t>
            </a:r>
            <a:endParaRPr lang="fa-IR" altLang="en-US" sz="2800" dirty="0" smtClean="0">
              <a:latin typeface="Arial" panose="020B0604020202020204" pitchFamily="34" charset="0"/>
              <a:cs typeface="Titr" panose="00000700000000000000"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525644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marL="0" indent="0" algn="r" rtl="1">
              <a:buNone/>
            </a:pPr>
            <a:r>
              <a:rPr lang="en-US" altLang="en-US" sz="2800" dirty="0" smtClean="0">
                <a:solidFill>
                  <a:schemeClr val="bg1"/>
                </a:solidFill>
                <a:latin typeface="Arial" panose="020B0604020202020204" pitchFamily="34" charset="0"/>
              </a:rPr>
              <a:t>		   	</a:t>
            </a:r>
            <a:r>
              <a:rPr lang="fa-IR" altLang="en-US" sz="2800" b="1" dirty="0" smtClean="0">
                <a:solidFill>
                  <a:schemeClr val="bg1"/>
                </a:solidFill>
                <a:latin typeface="Arial" panose="020B0604020202020204" pitchFamily="34" charset="0"/>
              </a:rPr>
              <a:t>ماتریس </a:t>
            </a:r>
            <a:r>
              <a:rPr lang="fa-IR" altLang="en-US" sz="2800" b="1" dirty="0">
                <a:solidFill>
                  <a:schemeClr val="bg1"/>
                </a:solidFill>
                <a:latin typeface="Arial" panose="020B0604020202020204" pitchFamily="34" charset="0"/>
              </a:rPr>
              <a:t>ارتباط کمّی </a:t>
            </a:r>
            <a:r>
              <a:rPr lang="fa-IR" altLang="en-US" sz="2800" b="1" u="sng" dirty="0">
                <a:solidFill>
                  <a:schemeClr val="accent3">
                    <a:lumMod val="60000"/>
                    <a:lumOff val="40000"/>
                  </a:schemeClr>
                </a:solidFill>
                <a:latin typeface="Arial" panose="020B0604020202020204" pitchFamily="34" charset="0"/>
              </a:rPr>
              <a:t>نیروهای پیشران </a:t>
            </a:r>
            <a:r>
              <a:rPr lang="fa-IR" altLang="en-US" sz="2800" b="1" dirty="0">
                <a:solidFill>
                  <a:schemeClr val="bg1"/>
                </a:solidFill>
                <a:latin typeface="Arial" panose="020B0604020202020204" pitchFamily="34" charset="0"/>
              </a:rPr>
              <a:t>با </a:t>
            </a:r>
            <a:r>
              <a:rPr lang="fa-IR" altLang="en-US" sz="2800" b="1" u="sng" dirty="0">
                <a:solidFill>
                  <a:schemeClr val="accent3">
                    <a:lumMod val="60000"/>
                    <a:lumOff val="40000"/>
                  </a:schemeClr>
                </a:solidFill>
                <a:latin typeface="Arial" panose="020B0604020202020204" pitchFamily="34" charset="0"/>
              </a:rPr>
              <a:t>فاکتورهای کلیدی</a:t>
            </a:r>
            <a:endParaRPr lang="en-US" altLang="en-US" sz="2800" b="1" u="sng" dirty="0">
              <a:solidFill>
                <a:schemeClr val="accent3">
                  <a:lumMod val="60000"/>
                  <a:lumOff val="40000"/>
                </a:schemeClr>
              </a:solidFill>
              <a:latin typeface="Arial" panose="020B0604020202020204" pitchFamily="34" charset="0"/>
            </a:endParaRPr>
          </a:p>
          <a:p>
            <a:pPr algn="r" rtl="1"/>
            <a:endParaRPr lang="en-US" sz="28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91" y="813816"/>
            <a:ext cx="8921078" cy="53949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57308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075" y="1374776"/>
            <a:ext cx="9144000" cy="5078413"/>
          </a:xfrm>
          <a:prstGeom prst="rect">
            <a:avLst/>
          </a:prstGeom>
        </p:spPr>
        <p:txBody>
          <a:bodyPr>
            <a:spAutoFit/>
          </a:bodyPr>
          <a:lstStyle/>
          <a:p>
            <a:pPr algn="r" rtl="1">
              <a:lnSpc>
                <a:spcPct val="150000"/>
              </a:lnSpc>
              <a:defRPr/>
            </a:pPr>
            <a:r>
              <a:rPr lang="fa-IR" sz="2400" dirty="0">
                <a:cs typeface="B Nazanin" pitchFamily="2" charset="-78"/>
              </a:rPr>
              <a:t>هیچ تعریف منحصربه فردي در مورد سناریو یا طراحی سناریو وجود ندارد. متفکر ان مختلف تعاریف متفاوتی از طراحی سناریو ارایه داده اند:</a:t>
            </a:r>
          </a:p>
          <a:p>
            <a:pPr marL="342900" indent="-342900" algn="r" rtl="1">
              <a:lnSpc>
                <a:spcPct val="150000"/>
              </a:lnSpc>
              <a:buFont typeface="Wingdings" pitchFamily="2" charset="2"/>
              <a:buChar char="ü"/>
              <a:defRPr/>
            </a:pPr>
            <a:r>
              <a:rPr lang="fa-IR" sz="2400" dirty="0">
                <a:cs typeface="B Nazanin" pitchFamily="2" charset="-78"/>
              </a:rPr>
              <a:t>اجماع داخلی در مورد آنچه، آینده ممکن است پیش رو بگذارد (مایکل پورتر 1985)·</a:t>
            </a:r>
          </a:p>
          <a:p>
            <a:pPr marL="342900" indent="-342900" algn="r" rtl="1">
              <a:lnSpc>
                <a:spcPct val="150000"/>
              </a:lnSpc>
              <a:buFont typeface="Wingdings" pitchFamily="2" charset="2"/>
              <a:buChar char="ü"/>
              <a:defRPr/>
            </a:pPr>
            <a:r>
              <a:rPr lang="fa-IR" sz="2400" dirty="0">
                <a:cs typeface="B Nazanin" pitchFamily="2" charset="-78"/>
              </a:rPr>
              <a:t>ابزاري [براي] نظم بخشیدن به ادراکات فرد در مورد محیط هاي آینده هاي بدیل که در آن، تصمیم فرد میتواند به درستی اجرا شود (پیتر شوارتز 1991)</a:t>
            </a:r>
          </a:p>
          <a:p>
            <a:pPr marL="342900" indent="-342900" algn="r" rtl="1">
              <a:lnSpc>
                <a:spcPct val="150000"/>
              </a:lnSpc>
              <a:buFont typeface="Wingdings" pitchFamily="2" charset="2"/>
              <a:buChar char="ü"/>
              <a:defRPr/>
            </a:pPr>
            <a:r>
              <a:rPr lang="fa-IR" sz="2400" dirty="0">
                <a:cs typeface="B Nazanin" pitchFamily="2" charset="-78"/>
              </a:rPr>
              <a:t>بخشی از برنامه ریزي راهبردي که با ابزارها و فناوريهاي مدیریت عدم قطعیت ها در آینده، مرتبط است (گیل رینگلند 1998)</a:t>
            </a:r>
          </a:p>
          <a:p>
            <a:pPr marL="342900" indent="-342900" algn="r" rtl="1">
              <a:lnSpc>
                <a:spcPct val="150000"/>
              </a:lnSpc>
              <a:buFont typeface="Wingdings" pitchFamily="2" charset="2"/>
              <a:buChar char="ü"/>
              <a:defRPr/>
            </a:pPr>
            <a:r>
              <a:rPr lang="fa-IR" sz="2400" dirty="0">
                <a:cs typeface="B Nazanin" pitchFamily="2" charset="-78"/>
              </a:rPr>
              <a:t>روشی علمی براي تجسم آیندههاي ممکن که درآن تصمی مهاي سازمانی میتواند به اجرا درآید (پل شومیکر 1995).</a:t>
            </a:r>
          </a:p>
        </p:txBody>
      </p:sp>
      <p:sp>
        <p:nvSpPr>
          <p:cNvPr id="79875" name="Rectangle 2"/>
          <p:cNvSpPr>
            <a:spLocks noChangeArrowheads="1"/>
          </p:cNvSpPr>
          <p:nvPr/>
        </p:nvSpPr>
        <p:spPr bwMode="auto">
          <a:xfrm>
            <a:off x="3287714" y="203200"/>
            <a:ext cx="5329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a-IR" altLang="en-US" sz="2400" b="1" dirty="0">
                <a:solidFill>
                  <a:schemeClr val="bg1"/>
                </a:solidFill>
                <a:cs typeface="B Nazanin" panose="00000400000000000000" pitchFamily="2" charset="-78"/>
              </a:rPr>
              <a:t>سناریو چیست؟ </a:t>
            </a:r>
          </a:p>
          <a:p>
            <a:pPr algn="ctr" eaLnBrk="1" hangingPunct="1"/>
            <a:r>
              <a:rPr lang="fa-IR" altLang="en-US" sz="2400" b="1" dirty="0">
                <a:solidFill>
                  <a:schemeClr val="bg1"/>
                </a:solidFill>
                <a:cs typeface="B Nazanin" panose="00000400000000000000" pitchFamily="2" charset="-78"/>
              </a:rPr>
              <a:t>آیا هر توصیفی از آینده، سناریو است؟ </a:t>
            </a:r>
          </a:p>
          <a:p>
            <a:pPr algn="ctr" eaLnBrk="1" hangingPunct="1"/>
            <a:r>
              <a:rPr lang="fa-IR" altLang="en-US" sz="2400" b="1" dirty="0">
                <a:solidFill>
                  <a:schemeClr val="bg1"/>
                </a:solidFill>
                <a:cs typeface="B Nazanin" panose="00000400000000000000" pitchFamily="2" charset="-78"/>
              </a:rPr>
              <a:t>از سناریو براي چه چیزي میتوان استفاده کرد؟</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346677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pPr>
            <a:r>
              <a:rPr lang="fa-IR" altLang="en-US" sz="2800" dirty="0">
                <a:solidFill>
                  <a:schemeClr val="bg1"/>
                </a:solidFill>
                <a:latin typeface="Arial" panose="020B0604020202020204" pitchFamily="34" charset="0"/>
              </a:rPr>
              <a:t>جهت کامل کردن ماتریس ارتباط کمّی </a:t>
            </a:r>
            <a:r>
              <a:rPr lang="fa-IR" altLang="en-US" sz="2800" b="1" u="sng" dirty="0">
                <a:solidFill>
                  <a:schemeClr val="accent3">
                    <a:lumMod val="60000"/>
                    <a:lumOff val="40000"/>
                  </a:schemeClr>
                </a:solidFill>
                <a:latin typeface="Arial" panose="020B0604020202020204" pitchFamily="34" charset="0"/>
              </a:rPr>
              <a:t>نیروهای پیشران </a:t>
            </a:r>
            <a:r>
              <a:rPr lang="fa-IR" altLang="en-US" sz="2800" dirty="0">
                <a:solidFill>
                  <a:schemeClr val="bg1"/>
                </a:solidFill>
                <a:latin typeface="Arial" panose="020B0604020202020204" pitchFamily="34" charset="0"/>
              </a:rPr>
              <a:t>با </a:t>
            </a:r>
            <a:r>
              <a:rPr lang="fa-IR" altLang="en-US" sz="2800" b="1" u="sng" dirty="0">
                <a:solidFill>
                  <a:schemeClr val="accent3">
                    <a:lumMod val="60000"/>
                    <a:lumOff val="40000"/>
                  </a:schemeClr>
                </a:solidFill>
                <a:latin typeface="Arial" panose="020B0604020202020204" pitchFamily="34" charset="0"/>
              </a:rPr>
              <a:t>فاکتورهای کلیدی</a:t>
            </a:r>
            <a:r>
              <a:rPr lang="fa-IR" altLang="en-US" sz="2800" dirty="0">
                <a:solidFill>
                  <a:schemeClr val="bg1"/>
                </a:solidFill>
                <a:latin typeface="Arial" panose="020B0604020202020204" pitchFamily="34" charset="0"/>
              </a:rPr>
              <a:t>، تیم کارشناسی اقدام به تحقیقات همه‌ جانبه می‌نماید و سپس طی جلسات هم‌فکری، اقدام به مشخص کردن </a:t>
            </a:r>
            <a:r>
              <a:rPr lang="fa-IR" altLang="en-US" sz="2800" b="1" u="sng" dirty="0">
                <a:solidFill>
                  <a:schemeClr val="accent3">
                    <a:lumMod val="60000"/>
                    <a:lumOff val="40000"/>
                  </a:schemeClr>
                </a:solidFill>
                <a:latin typeface="Arial" panose="020B0604020202020204" pitchFamily="34" charset="0"/>
              </a:rPr>
              <a:t>میزان تأثیر </a:t>
            </a:r>
            <a:r>
              <a:rPr lang="fa-IR" altLang="en-US" sz="2800" dirty="0">
                <a:solidFill>
                  <a:schemeClr val="bg1"/>
                </a:solidFill>
                <a:latin typeface="Arial" panose="020B0604020202020204" pitchFamily="34" charset="0"/>
              </a:rPr>
              <a:t>هر یک از </a:t>
            </a:r>
            <a:r>
              <a:rPr lang="fa-IR" altLang="en-US" sz="2800" b="1" u="sng" dirty="0">
                <a:solidFill>
                  <a:schemeClr val="accent3">
                    <a:lumMod val="60000"/>
                    <a:lumOff val="40000"/>
                  </a:schemeClr>
                </a:solidFill>
                <a:latin typeface="Arial" panose="020B0604020202020204" pitchFamily="34" charset="0"/>
              </a:rPr>
              <a:t>نیروهای پیشران </a:t>
            </a:r>
            <a:r>
              <a:rPr lang="fa-IR" altLang="en-US" sz="2800" dirty="0">
                <a:solidFill>
                  <a:schemeClr val="bg1"/>
                </a:solidFill>
                <a:latin typeface="Arial" panose="020B0604020202020204" pitchFamily="34" charset="0"/>
              </a:rPr>
              <a:t>روی تک‌تک </a:t>
            </a:r>
            <a:r>
              <a:rPr lang="fa-IR" altLang="en-US" sz="2800" b="1" u="sng" dirty="0">
                <a:solidFill>
                  <a:schemeClr val="accent3">
                    <a:lumMod val="60000"/>
                    <a:lumOff val="40000"/>
                  </a:schemeClr>
                </a:solidFill>
                <a:latin typeface="Arial" panose="020B0604020202020204" pitchFamily="34" charset="0"/>
              </a:rPr>
              <a:t>فاکتورهای کلیدی</a:t>
            </a:r>
            <a:r>
              <a:rPr lang="fa-IR" altLang="en-US" sz="2800" b="1" dirty="0">
                <a:solidFill>
                  <a:schemeClr val="accent3">
                    <a:lumMod val="60000"/>
                    <a:lumOff val="40000"/>
                  </a:schemeClr>
                </a:solidFill>
                <a:latin typeface="Arial" panose="020B0604020202020204" pitchFamily="34" charset="0"/>
              </a:rPr>
              <a:t> </a:t>
            </a:r>
            <a:r>
              <a:rPr lang="fa-IR" altLang="en-US" sz="2800" dirty="0">
                <a:solidFill>
                  <a:schemeClr val="bg1"/>
                </a:solidFill>
                <a:latin typeface="Arial" panose="020B0604020202020204" pitchFamily="34" charset="0"/>
              </a:rPr>
              <a:t>می‌نمایند. به این مفهوم که عدد مربوط به هر </a:t>
            </a:r>
            <a:r>
              <a:rPr lang="fa-IR" altLang="en-US" sz="2800" b="1" u="sng" dirty="0">
                <a:solidFill>
                  <a:schemeClr val="accent3">
                    <a:lumMod val="60000"/>
                    <a:lumOff val="40000"/>
                  </a:schemeClr>
                </a:solidFill>
                <a:latin typeface="Arial" panose="020B0604020202020204" pitchFamily="34" charset="0"/>
              </a:rPr>
              <a:t>فاکتور کلیدی</a:t>
            </a:r>
            <a:r>
              <a:rPr lang="fa-IR" altLang="en-US" sz="2800" b="1" dirty="0">
                <a:solidFill>
                  <a:schemeClr val="accent3">
                    <a:lumMod val="60000"/>
                    <a:lumOff val="40000"/>
                  </a:schemeClr>
                </a:solidFill>
                <a:latin typeface="Arial" panose="020B0604020202020204" pitchFamily="34" charset="0"/>
              </a:rPr>
              <a:t> </a:t>
            </a:r>
            <a:r>
              <a:rPr lang="fa-IR" altLang="en-US" sz="2800" dirty="0">
                <a:solidFill>
                  <a:schemeClr val="bg1"/>
                </a:solidFill>
                <a:latin typeface="Arial" panose="020B0604020202020204" pitchFamily="34" charset="0"/>
              </a:rPr>
              <a:t>به نسبت میزان تأثیر هر یک از </a:t>
            </a:r>
            <a:r>
              <a:rPr lang="fa-IR" altLang="en-US" sz="2800" b="1" u="sng" dirty="0">
                <a:solidFill>
                  <a:schemeClr val="accent3">
                    <a:lumMod val="60000"/>
                    <a:lumOff val="40000"/>
                  </a:schemeClr>
                </a:solidFill>
                <a:latin typeface="Arial" panose="020B0604020202020204" pitchFamily="34" charset="0"/>
              </a:rPr>
              <a:t>نیروهای پیشران </a:t>
            </a:r>
            <a:r>
              <a:rPr lang="fa-IR" altLang="en-US" sz="2800" dirty="0">
                <a:solidFill>
                  <a:schemeClr val="bg1"/>
                </a:solidFill>
                <a:latin typeface="Arial" panose="020B0604020202020204" pitchFamily="34" charset="0"/>
              </a:rPr>
              <a:t>به صورت کمّی تقسیم می‌گردد.</a:t>
            </a:r>
            <a:endParaRPr lang="en-US" altLang="en-US" sz="2800" dirty="0">
              <a:solidFill>
                <a:schemeClr val="bg1"/>
              </a:solidFill>
              <a:latin typeface="Arial" panose="020B0604020202020204" pitchFamily="34" charset="0"/>
            </a:endParaRPr>
          </a:p>
          <a:p>
            <a:pPr algn="r" rtl="1">
              <a:lnSpc>
                <a:spcPct val="150000"/>
              </a:lnSpc>
            </a:pPr>
            <a:endParaRPr lang="en-US" sz="2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520718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Autofit/>
          </a:bodyPr>
          <a:lstStyle/>
          <a:p>
            <a:pPr algn="r" rtl="1">
              <a:lnSpc>
                <a:spcPct val="150000"/>
              </a:lnSpc>
              <a:buFont typeface="Wingdings" panose="05000000000000000000" pitchFamily="2" charset="2"/>
              <a:buChar char="v"/>
            </a:pPr>
            <a:r>
              <a:rPr lang="fa-IR" altLang="en-US" sz="2800" dirty="0">
                <a:latin typeface="Arial" panose="020B0604020202020204" pitchFamily="34" charset="0"/>
              </a:rPr>
              <a:t>هنگامی که کلّ خانه‌های ماتریس طی جلساتی سخت و چالش برانگیز به وسیلۀ اعضای تیم کارشناسی تکمیل شود، آنگاه با جمع زدن اعداد مندرج در هر یک از ردیف‌های مربوط به نیروهای پیشران، می‌توان به </a:t>
            </a:r>
            <a:r>
              <a:rPr lang="fa-IR" altLang="en-US" sz="2800" b="1" u="sng" dirty="0">
                <a:solidFill>
                  <a:schemeClr val="accent3">
                    <a:lumMod val="60000"/>
                    <a:lumOff val="40000"/>
                  </a:schemeClr>
                </a:solidFill>
                <a:latin typeface="Arial" panose="020B0604020202020204" pitchFamily="34" charset="0"/>
              </a:rPr>
              <a:t>اهمیت</a:t>
            </a:r>
            <a:r>
              <a:rPr lang="fa-IR" altLang="en-US" sz="2800" dirty="0">
                <a:latin typeface="Arial" panose="020B0604020202020204" pitchFamily="34" charset="0"/>
              </a:rPr>
              <a:t> هر یک از نیروهای پیشران به </a:t>
            </a:r>
            <a:r>
              <a:rPr lang="fa-IR" altLang="en-US" sz="2800" b="1" u="sng" dirty="0">
                <a:solidFill>
                  <a:schemeClr val="accent3">
                    <a:lumMod val="60000"/>
                    <a:lumOff val="40000"/>
                  </a:schemeClr>
                </a:solidFill>
                <a:latin typeface="Arial" panose="020B0604020202020204" pitchFamily="34" charset="0"/>
              </a:rPr>
              <a:t>صورت کمّی </a:t>
            </a:r>
            <a:r>
              <a:rPr lang="fa-IR" altLang="en-US" sz="2800" dirty="0">
                <a:latin typeface="Arial" panose="020B0604020202020204" pitchFamily="34" charset="0"/>
              </a:rPr>
              <a:t>پی برد. </a:t>
            </a:r>
          </a:p>
          <a:p>
            <a:pPr algn="r" rtl="1">
              <a:lnSpc>
                <a:spcPct val="150000"/>
              </a:lnSpc>
              <a:buFont typeface="Wingdings" panose="05000000000000000000" pitchFamily="2" charset="2"/>
              <a:buChar char="v"/>
            </a:pPr>
            <a:r>
              <a:rPr lang="fa-IR" altLang="en-US" sz="2800" dirty="0">
                <a:latin typeface="Arial" panose="020B0604020202020204" pitchFamily="34" charset="0"/>
              </a:rPr>
              <a:t>در ساخت سناریوها همواره نیاز به تحقیقات عمیق در اطراف چالش‌های کلیدی از ضروریات تیم کارشناسی است.</a:t>
            </a:r>
          </a:p>
          <a:p>
            <a:pPr algn="r" rtl="1">
              <a:lnSpc>
                <a:spcPct val="150000"/>
              </a:lnSpc>
              <a:buFont typeface="Wingdings" panose="05000000000000000000" pitchFamily="2" charset="2"/>
              <a:buChar char="v"/>
            </a:pPr>
            <a:r>
              <a:rPr lang="fa-IR" altLang="en-US" sz="2800" dirty="0">
                <a:latin typeface="Arial" panose="020B0604020202020204" pitchFamily="34" charset="0"/>
              </a:rPr>
              <a:t> به همین منظور تهیه یک </a:t>
            </a:r>
            <a:r>
              <a:rPr lang="fa-IR" altLang="en-US" sz="2800" b="1" u="sng" dirty="0">
                <a:solidFill>
                  <a:schemeClr val="accent3">
                    <a:lumMod val="60000"/>
                    <a:lumOff val="40000"/>
                  </a:schemeClr>
                </a:solidFill>
                <a:latin typeface="Arial" panose="020B0604020202020204" pitchFamily="34" charset="0"/>
              </a:rPr>
              <a:t>بانک اطلاعاتی </a:t>
            </a:r>
            <a:r>
              <a:rPr lang="fa-IR" altLang="en-US" sz="2800" dirty="0">
                <a:latin typeface="Arial" panose="020B0604020202020204" pitchFamily="34" charset="0"/>
              </a:rPr>
              <a:t>از موضوعات تحقیقاتی، الزامی است. </a:t>
            </a:r>
          </a:p>
          <a:p>
            <a:pPr algn="r" rtl="1">
              <a:lnSpc>
                <a:spcPct val="150000"/>
              </a:lnSpc>
              <a:buFont typeface="Wingdings" panose="05000000000000000000" pitchFamily="2" charset="2"/>
              <a:buChar char="v"/>
            </a:pPr>
            <a:r>
              <a:rPr lang="fa-IR" altLang="en-US" sz="2800" dirty="0">
                <a:latin typeface="Arial" panose="020B0604020202020204" pitchFamily="34" charset="0"/>
              </a:rPr>
              <a:t>جمع‌آوری و به روزرسانی اطلاعات مهم به صورت منظم، برای تهیه و توسعۀ سناریوها اهمیت فراوانی دارد.</a:t>
            </a:r>
            <a:endParaRPr lang="en-US" altLang="en-US" sz="2800" dirty="0">
              <a:latin typeface="Arial" panose="020B0604020202020204" pitchFamily="34" charset="0"/>
            </a:endParaRPr>
          </a:p>
          <a:p>
            <a:pPr algn="r" rt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075193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marL="0" indent="0" algn="r" rtl="1">
              <a:buNone/>
            </a:pPr>
            <a:r>
              <a:rPr lang="en-US" altLang="en-US" sz="2800" b="1" dirty="0" smtClean="0">
                <a:solidFill>
                  <a:schemeClr val="bg1"/>
                </a:solidFill>
                <a:latin typeface="Times New Roman" panose="02020603050405020304" pitchFamily="18" charset="0"/>
              </a:rPr>
              <a:t>							</a:t>
            </a:r>
            <a:r>
              <a:rPr lang="fa-IR" altLang="en-US" sz="2800" b="1" dirty="0" smtClean="0">
                <a:solidFill>
                  <a:schemeClr val="bg1"/>
                </a:solidFill>
                <a:latin typeface="Times New Roman" panose="02020603050405020304" pitchFamily="18" charset="0"/>
              </a:rPr>
              <a:t>فرمت </a:t>
            </a:r>
            <a:r>
              <a:rPr lang="fa-IR" altLang="en-US" sz="2800" b="1" dirty="0">
                <a:solidFill>
                  <a:schemeClr val="bg1"/>
                </a:solidFill>
                <a:latin typeface="Times New Roman" panose="02020603050405020304" pitchFamily="18" charset="0"/>
              </a:rPr>
              <a:t>بانک اطلاعاتی</a:t>
            </a:r>
            <a:endParaRPr lang="en-US" sz="28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 y="1657350"/>
            <a:ext cx="11475720" cy="35433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395490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buFont typeface="Wingdings" pitchFamily="2" charset="2"/>
              <a:buChar char="v"/>
              <a:defRPr/>
            </a:pPr>
            <a:r>
              <a:rPr lang="fa-IR" sz="2400" b="1" dirty="0">
                <a:solidFill>
                  <a:schemeClr val="bg1"/>
                </a:solidFill>
                <a:latin typeface="Arial" charset="0"/>
              </a:rPr>
              <a:t>هنگام تحقیقات برای تمامی آینده‌پژوهان، مجاری ارتباط و تماس اهمیت فراوانی دارد. </a:t>
            </a:r>
          </a:p>
          <a:p>
            <a:pPr algn="r" rtl="1">
              <a:lnSpc>
                <a:spcPct val="150000"/>
              </a:lnSpc>
              <a:buFont typeface="Wingdings" pitchFamily="2" charset="2"/>
              <a:buChar char="v"/>
              <a:defRPr/>
            </a:pPr>
            <a:r>
              <a:rPr lang="fa-IR" sz="2400" b="1" dirty="0">
                <a:solidFill>
                  <a:schemeClr val="bg1"/>
                </a:solidFill>
                <a:latin typeface="Arial" charset="0"/>
              </a:rPr>
              <a:t>مدیر سناریوسازی بایستی دقت خاصی </a:t>
            </a:r>
            <a:r>
              <a:rPr lang="fa-IR" sz="2400" b="1" u="sng" dirty="0">
                <a:solidFill>
                  <a:schemeClr val="accent3">
                    <a:lumMod val="60000"/>
                    <a:lumOff val="40000"/>
                  </a:schemeClr>
                </a:solidFill>
                <a:latin typeface="Arial" charset="0"/>
              </a:rPr>
              <a:t>در انتخاب مجاری ارتباط و تماس </a:t>
            </a:r>
            <a:r>
              <a:rPr lang="fa-IR" sz="2400" b="1" dirty="0">
                <a:solidFill>
                  <a:schemeClr val="bg1"/>
                </a:solidFill>
                <a:latin typeface="Arial" charset="0"/>
              </a:rPr>
              <a:t>با محققین و افراد صاحب‌نظر داشته باشد.</a:t>
            </a:r>
          </a:p>
          <a:p>
            <a:pPr algn="r" rtl="1">
              <a:lnSpc>
                <a:spcPct val="150000"/>
              </a:lnSpc>
              <a:buFont typeface="Wingdings" pitchFamily="2" charset="2"/>
              <a:buChar char="v"/>
              <a:defRPr/>
            </a:pPr>
            <a:r>
              <a:rPr lang="fa-IR" sz="2400" b="1" dirty="0">
                <a:solidFill>
                  <a:schemeClr val="bg1"/>
                </a:solidFill>
                <a:latin typeface="Arial" charset="0"/>
              </a:rPr>
              <a:t> بطور کلی سه نوع اصلی مجاری ارتباط و تماس وجود دارد. </a:t>
            </a:r>
          </a:p>
          <a:p>
            <a:pPr marL="457200" indent="-457200" algn="r" rtl="1">
              <a:lnSpc>
                <a:spcPct val="150000"/>
              </a:lnSpc>
              <a:buFont typeface="+mj-lt"/>
              <a:buAutoNum type="arabicPeriod"/>
              <a:defRPr/>
            </a:pPr>
            <a:r>
              <a:rPr lang="fa-IR" sz="2400" b="1" u="sng" dirty="0">
                <a:solidFill>
                  <a:schemeClr val="accent3">
                    <a:lumMod val="60000"/>
                    <a:lumOff val="40000"/>
                  </a:schemeClr>
                </a:solidFill>
                <a:latin typeface="Arial" charset="0"/>
              </a:rPr>
              <a:t>نامه‌نگاری</a:t>
            </a:r>
            <a:r>
              <a:rPr lang="fa-IR" sz="2400" b="1" dirty="0">
                <a:solidFill>
                  <a:schemeClr val="bg1"/>
                </a:solidFill>
                <a:latin typeface="Arial" charset="0"/>
              </a:rPr>
              <a:t> (اعم از کتبی یا الکترونیکی)</a:t>
            </a:r>
          </a:p>
          <a:p>
            <a:pPr marL="457200" indent="-457200" algn="r" rtl="1">
              <a:lnSpc>
                <a:spcPct val="150000"/>
              </a:lnSpc>
              <a:buFont typeface="+mj-lt"/>
              <a:buAutoNum type="arabicPeriod"/>
              <a:defRPr/>
            </a:pPr>
            <a:r>
              <a:rPr lang="fa-IR" sz="2400" b="1" dirty="0">
                <a:solidFill>
                  <a:schemeClr val="bg1"/>
                </a:solidFill>
                <a:latin typeface="Arial" charset="0"/>
              </a:rPr>
              <a:t> </a:t>
            </a:r>
            <a:r>
              <a:rPr lang="fa-IR" sz="2400" b="1" u="sng" dirty="0">
                <a:solidFill>
                  <a:schemeClr val="accent3">
                    <a:lumMod val="60000"/>
                    <a:lumOff val="40000"/>
                  </a:schemeClr>
                </a:solidFill>
                <a:latin typeface="Arial" charset="0"/>
              </a:rPr>
              <a:t>تماس تلفنی </a:t>
            </a:r>
            <a:endParaRPr lang="fa-IR" sz="2400" b="1" dirty="0">
              <a:solidFill>
                <a:schemeClr val="accent3">
                  <a:lumMod val="60000"/>
                  <a:lumOff val="40000"/>
                </a:schemeClr>
              </a:solidFill>
              <a:latin typeface="Arial" charset="0"/>
            </a:endParaRPr>
          </a:p>
          <a:p>
            <a:pPr marL="457200" indent="-457200" algn="r" rtl="1">
              <a:lnSpc>
                <a:spcPct val="150000"/>
              </a:lnSpc>
              <a:buFont typeface="+mj-lt"/>
              <a:buAutoNum type="arabicPeriod"/>
              <a:defRPr/>
            </a:pPr>
            <a:r>
              <a:rPr lang="fa-IR" sz="2400" b="1" dirty="0">
                <a:solidFill>
                  <a:schemeClr val="bg1"/>
                </a:solidFill>
                <a:latin typeface="Arial" charset="0"/>
              </a:rPr>
              <a:t> </a:t>
            </a:r>
            <a:r>
              <a:rPr lang="fa-IR" sz="2400" b="1" u="sng" dirty="0">
                <a:solidFill>
                  <a:schemeClr val="accent3">
                    <a:lumMod val="60000"/>
                    <a:lumOff val="40000"/>
                  </a:schemeClr>
                </a:solidFill>
                <a:latin typeface="Arial" charset="0"/>
              </a:rPr>
              <a:t>ملاقات‌های حضوری </a:t>
            </a:r>
            <a:r>
              <a:rPr lang="fa-IR" sz="2400" b="1" dirty="0">
                <a:solidFill>
                  <a:schemeClr val="bg1"/>
                </a:solidFill>
                <a:latin typeface="Arial" charset="0"/>
              </a:rPr>
              <a:t>(مصاحبه‌ها). </a:t>
            </a:r>
          </a:p>
          <a:p>
            <a:pPr algn="r" rtl="1">
              <a:lnSpc>
                <a:spcPct val="150000"/>
              </a:lnSpc>
              <a:buFont typeface="Wingdings" pitchFamily="2" charset="2"/>
              <a:buChar char="v"/>
              <a:defRPr/>
            </a:pPr>
            <a:r>
              <a:rPr lang="fa-IR" sz="2400" b="1" dirty="0">
                <a:solidFill>
                  <a:schemeClr val="bg1"/>
                </a:solidFill>
                <a:latin typeface="Arial" charset="0"/>
              </a:rPr>
              <a:t>مدیر سناریوسازی باید بداند که در چه مواقعی از این کانال‌ها استفاده نماید. </a:t>
            </a:r>
          </a:p>
          <a:p>
            <a:pPr algn="r" rtl="1">
              <a:lnSpc>
                <a:spcPct val="150000"/>
              </a:lnSpc>
              <a:buFont typeface="Wingdings" pitchFamily="2" charset="2"/>
              <a:buChar char="v"/>
              <a:defRPr/>
            </a:pPr>
            <a:r>
              <a:rPr lang="fa-IR" sz="2400" b="1" dirty="0">
                <a:solidFill>
                  <a:schemeClr val="bg1"/>
                </a:solidFill>
                <a:latin typeface="Arial" charset="0"/>
              </a:rPr>
              <a:t>تعیین رابطۀ علت و معلولی موضوعات مطرح شده توسط افراد صاحب‌نظر و تحلیل آن ها از وظایف تیم کارشناسی است. </a:t>
            </a:r>
          </a:p>
          <a:p>
            <a:pPr algn="r" rtl="1"/>
            <a:endParaRPr lang="en-US" sz="2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42983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defRPr/>
            </a:pPr>
            <a:r>
              <a:rPr lang="fa-IR" sz="2800" b="1" dirty="0">
                <a:latin typeface="Arial" charset="0"/>
              </a:rPr>
              <a:t>بدون تردید هدایت و اداره کردن مصاحبه‌ها راه مهمی است تا سناریونویسان درک کنند که افراد تأثیرگذار در حوزۀ کسب و کار در مورد سئوالات زیر چه پاسخ هایی را ارایه می نمایند:</a:t>
            </a:r>
          </a:p>
          <a:p>
            <a:pPr marL="514350" indent="-514350" algn="r" rtl="1">
              <a:lnSpc>
                <a:spcPct val="150000"/>
              </a:lnSpc>
              <a:buFont typeface="+mj-lt"/>
              <a:buAutoNum type="arabicPeriod"/>
              <a:defRPr/>
            </a:pPr>
            <a:r>
              <a:rPr lang="fa-IR" sz="2800" b="1" dirty="0">
                <a:solidFill>
                  <a:schemeClr val="accent3">
                    <a:lumMod val="60000"/>
                    <a:lumOff val="40000"/>
                  </a:schemeClr>
                </a:solidFill>
                <a:latin typeface="Arial" charset="0"/>
              </a:rPr>
              <a:t>برای چه فکر و یا ایده‌ای بیشترین اهمیت را قائل هستند؟</a:t>
            </a:r>
          </a:p>
          <a:p>
            <a:pPr marL="514350" indent="-514350" algn="r" rtl="1">
              <a:lnSpc>
                <a:spcPct val="150000"/>
              </a:lnSpc>
              <a:buFont typeface="+mj-lt"/>
              <a:buAutoNum type="arabicPeriod"/>
              <a:defRPr/>
            </a:pPr>
            <a:r>
              <a:rPr lang="fa-IR" sz="2800" b="1" dirty="0">
                <a:solidFill>
                  <a:schemeClr val="accent3">
                    <a:lumMod val="60000"/>
                    <a:lumOff val="40000"/>
                  </a:schemeClr>
                </a:solidFill>
                <a:latin typeface="Arial" charset="0"/>
              </a:rPr>
              <a:t>چه آرزوهایی دارند؟</a:t>
            </a:r>
          </a:p>
          <a:p>
            <a:pPr marL="514350" indent="-514350" algn="r" rtl="1">
              <a:lnSpc>
                <a:spcPct val="150000"/>
              </a:lnSpc>
              <a:buFont typeface="+mj-lt"/>
              <a:buAutoNum type="arabicPeriod"/>
              <a:defRPr/>
            </a:pPr>
            <a:r>
              <a:rPr lang="fa-IR" sz="2800" b="1" dirty="0">
                <a:solidFill>
                  <a:schemeClr val="accent3">
                    <a:lumMod val="60000"/>
                    <a:lumOff val="40000"/>
                  </a:schemeClr>
                </a:solidFill>
                <a:latin typeface="Arial" charset="0"/>
              </a:rPr>
              <a:t>امیدواری‌های آن ها چیست؟</a:t>
            </a:r>
          </a:p>
          <a:p>
            <a:pPr marL="514350" indent="-514350" algn="r" rtl="1">
              <a:lnSpc>
                <a:spcPct val="150000"/>
              </a:lnSpc>
              <a:buFont typeface="+mj-lt"/>
              <a:buAutoNum type="arabicPeriod"/>
              <a:defRPr/>
            </a:pPr>
            <a:r>
              <a:rPr lang="fa-IR" sz="2800" b="1" dirty="0">
                <a:solidFill>
                  <a:schemeClr val="accent3">
                    <a:lumMod val="60000"/>
                    <a:lumOff val="40000"/>
                  </a:schemeClr>
                </a:solidFill>
                <a:latin typeface="Arial" charset="0"/>
              </a:rPr>
              <a:t>ترس‌های آن ها چیست؟</a:t>
            </a:r>
          </a:p>
          <a:p>
            <a:pPr marL="514350" indent="-514350" algn="r" rtl="1">
              <a:lnSpc>
                <a:spcPct val="150000"/>
              </a:lnSpc>
              <a:buFont typeface="+mj-lt"/>
              <a:buAutoNum type="arabicPeriod"/>
              <a:defRPr/>
            </a:pPr>
            <a:r>
              <a:rPr lang="fa-IR" sz="2800" b="1" dirty="0">
                <a:solidFill>
                  <a:schemeClr val="accent3">
                    <a:lumMod val="60000"/>
                    <a:lumOff val="40000"/>
                  </a:schemeClr>
                </a:solidFill>
                <a:latin typeface="Arial" charset="0"/>
              </a:rPr>
              <a:t>چه اعتقاد و باوری به آینده دارند؟</a:t>
            </a:r>
          </a:p>
          <a:p>
            <a:pPr algn="r" rt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3123462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buFont typeface="Wingdings" panose="05000000000000000000" pitchFamily="2" charset="2"/>
              <a:buChar char="v"/>
            </a:pPr>
            <a:r>
              <a:rPr lang="fa-IR" altLang="en-US" sz="2400" b="1" dirty="0">
                <a:latin typeface="Arial" panose="020B0604020202020204" pitchFamily="34" charset="0"/>
              </a:rPr>
              <a:t>در یک نگاه کلی دربارۀ مصاحبه و گفتگوهای دوطرفه با افراد صاحب‌نظر می‌توان گفت، نفوذ تجربه حاصل از تجزیه و تحلیل‌های گفتگوهای دوطرفه به ایجاد مدل‌های ذهنی جدید، پیوند خوردن ایده‌های قبلی با ایده‌های منتج از گفتگوهای دوطرفه می‌شود.</a:t>
            </a:r>
          </a:p>
          <a:p>
            <a:pPr algn="r" rtl="1">
              <a:lnSpc>
                <a:spcPct val="150000"/>
              </a:lnSpc>
              <a:buFont typeface="Wingdings" panose="05000000000000000000" pitchFamily="2" charset="2"/>
              <a:buChar char="v"/>
            </a:pPr>
            <a:r>
              <a:rPr lang="fa-IR" altLang="en-US" sz="2400" b="1" dirty="0">
                <a:latin typeface="Arial" panose="020B0604020202020204" pitchFamily="34" charset="0"/>
              </a:rPr>
              <a:t> بدون تردید نقاط کور همیشه محدودیت‌هایی را برای استنباط و درک ما از مسائل پیش رو به ما تحمیل می‌کنند. یکی از راه‌های مقابله با نقاط کور، پیوند زدن دانسته‌ها و تفکرات تیم‌های کارشناسی و راهبری با اندیشه‌های افراد صاحب‌نظر است. </a:t>
            </a:r>
          </a:p>
          <a:p>
            <a:pPr algn="r" rtl="1">
              <a:lnSpc>
                <a:spcPct val="150000"/>
              </a:lnSpc>
              <a:buFont typeface="Wingdings" panose="05000000000000000000" pitchFamily="2" charset="2"/>
              <a:buChar char="v"/>
            </a:pPr>
            <a:r>
              <a:rPr lang="fa-IR" altLang="en-US" sz="2400" b="1" dirty="0">
                <a:latin typeface="Arial" panose="020B0604020202020204" pitchFamily="34" charset="0"/>
              </a:rPr>
              <a:t>حرکت کوه یخ شناور روی آب، بسیار بیشتر از آنکه به جریان وزیدن باد و شکل ظاهری کوه یخ (قسمت بیرون از آب) بستگی داشته باشد، به شکل کوه یخ در زیر آب و به خصوص جریان‌های زیر آب بستگی دارد. که همانند نیروهای پیشران به سادگی قابل دیدن نیستند.</a:t>
            </a:r>
          </a:p>
          <a:p>
            <a:pPr algn="r" rtl="1">
              <a:lnSpc>
                <a:spcPct val="150000"/>
              </a:lnSpc>
              <a:buFont typeface="Wingdings" panose="05000000000000000000" pitchFamily="2" charset="2"/>
              <a:buChar char="v"/>
            </a:pPr>
            <a:r>
              <a:rPr lang="fa-IR" altLang="en-US" sz="2400" b="1" dirty="0">
                <a:latin typeface="Arial" panose="020B0604020202020204" pitchFamily="34" charset="0"/>
              </a:rPr>
              <a:t> </a:t>
            </a:r>
          </a:p>
          <a:p>
            <a:pPr algn="r" rtl="1">
              <a:lnSpc>
                <a:spcPct val="150000"/>
              </a:lnSpc>
            </a:pPr>
            <a:endParaRPr lang="fa-IR" altLang="en-US" sz="2400" b="1" dirty="0">
              <a:latin typeface="Arial" panose="020B0604020202020204" pitchFamily="34" charset="0"/>
            </a:endParaRPr>
          </a:p>
          <a:p>
            <a:pPr algn="r" rtl="1"/>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968607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pPr>
            <a:r>
              <a:rPr lang="fa-IR" altLang="en-US" sz="2800" dirty="0">
                <a:latin typeface="Arial" panose="020B0604020202020204" pitchFamily="34" charset="0"/>
              </a:rPr>
              <a:t>برای مثال کسب و کار </a:t>
            </a:r>
            <a:r>
              <a:rPr lang="fa-IR" altLang="en-US" sz="2800" u="sng" dirty="0">
                <a:latin typeface="Arial" panose="020B0604020202020204" pitchFamily="34" charset="0"/>
              </a:rPr>
              <a:t>چاپ و نشر </a:t>
            </a:r>
            <a:r>
              <a:rPr lang="fa-IR" altLang="en-US" sz="2800" dirty="0">
                <a:latin typeface="Arial" panose="020B0604020202020204" pitchFamily="34" charset="0"/>
              </a:rPr>
              <a:t>را در نظر بگیرید. </a:t>
            </a:r>
            <a:r>
              <a:rPr lang="fa-IR" altLang="en-US" sz="2800" u="sng" dirty="0">
                <a:solidFill>
                  <a:schemeClr val="accent3">
                    <a:lumMod val="60000"/>
                    <a:lumOff val="40000"/>
                  </a:schemeClr>
                </a:solidFill>
                <a:latin typeface="Arial" panose="020B0604020202020204" pitchFamily="34" charset="0"/>
              </a:rPr>
              <a:t>فاکتور کلیدی نرخ سواد</a:t>
            </a:r>
            <a:r>
              <a:rPr lang="fa-IR" altLang="en-US" sz="2800" dirty="0">
                <a:solidFill>
                  <a:schemeClr val="accent3">
                    <a:lumMod val="60000"/>
                    <a:lumOff val="40000"/>
                  </a:schemeClr>
                </a:solidFill>
                <a:latin typeface="Arial" panose="020B0604020202020204" pitchFamily="34" charset="0"/>
              </a:rPr>
              <a:t> </a:t>
            </a:r>
            <a:r>
              <a:rPr lang="fa-IR" altLang="en-US" sz="2800" dirty="0">
                <a:latin typeface="Arial" panose="020B0604020202020204" pitchFamily="34" charset="0"/>
              </a:rPr>
              <a:t>در جامعه روی آن تأثیر دارد. که نه تنها عدم قطعیت ندارد بلکه با آمار و ارقام می‌توان گفت این عامل تقریباً قطعیت دارد. </a:t>
            </a:r>
            <a:endParaRPr lang="en-US" altLang="en-US" sz="2800" dirty="0">
              <a:latin typeface="Arial" panose="020B0604020202020204" pitchFamily="34" charset="0"/>
            </a:endParaRPr>
          </a:p>
          <a:p>
            <a:pPr algn="r" rtl="1">
              <a:lnSpc>
                <a:spcPct val="150000"/>
              </a:lnSpc>
            </a:pPr>
            <a:r>
              <a:rPr lang="fa-IR" altLang="en-US" sz="2800" dirty="0">
                <a:latin typeface="Arial" panose="020B0604020202020204" pitchFamily="34" charset="0"/>
              </a:rPr>
              <a:t>حال اگر </a:t>
            </a:r>
            <a:r>
              <a:rPr lang="fa-IR" altLang="en-US" sz="2800" u="sng" dirty="0">
                <a:solidFill>
                  <a:schemeClr val="accent3">
                    <a:lumMod val="60000"/>
                    <a:lumOff val="40000"/>
                  </a:schemeClr>
                </a:solidFill>
                <a:latin typeface="Arial" panose="020B0604020202020204" pitchFamily="34" charset="0"/>
              </a:rPr>
              <a:t>فرهنگ مطالعه </a:t>
            </a:r>
            <a:r>
              <a:rPr lang="fa-IR" altLang="en-US" sz="2800" dirty="0">
                <a:latin typeface="Arial" panose="020B0604020202020204" pitchFamily="34" charset="0"/>
              </a:rPr>
              <a:t>را به عنوان یک </a:t>
            </a:r>
            <a:r>
              <a:rPr lang="fa-IR" altLang="en-US" sz="2800" u="sng" dirty="0">
                <a:solidFill>
                  <a:schemeClr val="accent3">
                    <a:lumMod val="60000"/>
                    <a:lumOff val="40000"/>
                  </a:schemeClr>
                </a:solidFill>
                <a:latin typeface="Arial" panose="020B0604020202020204" pitchFamily="34" charset="0"/>
              </a:rPr>
              <a:t>فاکتور کلیدی </a:t>
            </a:r>
            <a:r>
              <a:rPr lang="fa-IR" altLang="en-US" sz="2800" dirty="0">
                <a:latin typeface="Arial" panose="020B0604020202020204" pitchFamily="34" charset="0"/>
              </a:rPr>
              <a:t>در نظر بگیرید. عدم قطعیت آن بسیار بالا است و به </a:t>
            </a:r>
            <a:r>
              <a:rPr lang="fa-IR" altLang="en-US" sz="2800" u="sng" dirty="0">
                <a:solidFill>
                  <a:schemeClr val="accent3">
                    <a:lumMod val="60000"/>
                    <a:lumOff val="40000"/>
                  </a:schemeClr>
                </a:solidFill>
                <a:latin typeface="Arial" panose="020B0604020202020204" pitchFamily="34" charset="0"/>
              </a:rPr>
              <a:t>نیروهای پیشران </a:t>
            </a:r>
            <a:r>
              <a:rPr lang="fa-IR" altLang="en-US" sz="2800" dirty="0">
                <a:latin typeface="Arial" panose="020B0604020202020204" pitchFamily="34" charset="0"/>
              </a:rPr>
              <a:t>فراوانی هم ارتباط دارد. مثلاً می‌توان به توان اقتصادی، قوانین آموزشی، علاقه‌های اجتماعی و... اشاره نمود.</a:t>
            </a:r>
          </a:p>
          <a:p>
            <a:pPr algn="r" rt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391836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lnSpc>
                <a:spcPct val="150000"/>
              </a:lnSpc>
              <a:buFont typeface="Wingdings" panose="05000000000000000000" pitchFamily="2" charset="2"/>
              <a:buChar char="ü"/>
            </a:pPr>
            <a:r>
              <a:rPr lang="fa-IR" altLang="en-US" sz="2400" b="1" dirty="0">
                <a:latin typeface="Arial" panose="020B0604020202020204" pitchFamily="34" charset="0"/>
              </a:rPr>
              <a:t>تیم کارشناسی قبل از اولویت‌بندی سناریوها بایستی میزان ریسک(احتمال خطر) هر یک از سناریوها را محاسبه نماید. </a:t>
            </a:r>
          </a:p>
          <a:p>
            <a:pPr algn="r" rtl="1">
              <a:lnSpc>
                <a:spcPct val="150000"/>
              </a:lnSpc>
              <a:buFont typeface="Wingdings" panose="05000000000000000000" pitchFamily="2" charset="2"/>
              <a:buChar char="ü"/>
            </a:pPr>
            <a:r>
              <a:rPr lang="fa-IR" altLang="en-US" sz="2400" b="1" dirty="0">
                <a:latin typeface="Arial" panose="020B0604020202020204" pitchFamily="34" charset="0"/>
              </a:rPr>
              <a:t>وضعیت جایگاه موضوع اصلی در سناریوها نیز اهمیت فراوانی دارد. </a:t>
            </a:r>
          </a:p>
          <a:p>
            <a:pPr algn="r" rtl="1">
              <a:lnSpc>
                <a:spcPct val="150000"/>
              </a:lnSpc>
              <a:buFont typeface="Wingdings" panose="05000000000000000000" pitchFamily="2" charset="2"/>
              <a:buChar char="ü"/>
            </a:pPr>
            <a:r>
              <a:rPr lang="fa-IR" altLang="en-US" sz="2400" b="1" dirty="0">
                <a:latin typeface="Arial" panose="020B0604020202020204" pitchFamily="34" charset="0"/>
              </a:rPr>
              <a:t>اگر موضوع اصلی فقط در یک یا دو سناریو قرار گیرد، نمایانگر ریسک بسیار بالا خواهد بود. </a:t>
            </a:r>
          </a:p>
          <a:p>
            <a:pPr algn="r" rtl="1">
              <a:lnSpc>
                <a:spcPct val="150000"/>
              </a:lnSpc>
              <a:buFont typeface="Wingdings" panose="05000000000000000000" pitchFamily="2" charset="2"/>
              <a:buChar char="ü"/>
            </a:pPr>
            <a:r>
              <a:rPr lang="fa-IR" altLang="en-US" sz="2400" b="1" dirty="0">
                <a:latin typeface="Arial" panose="020B0604020202020204" pitchFamily="34" charset="0"/>
              </a:rPr>
              <a:t>نکته بسیار مهم تشخیص میزان اثرگذاری سازمان(نفوذ و مداخله سازمانی) در وقوع احتمالی سناریوها است، که تیم کارشناسی بایستی به دقت به آن بپردازد و منابع و زیرساخت‌های موردنیاز به همراه برنامه‌های لازم را شناسایی نماید.</a:t>
            </a:r>
          </a:p>
          <a:p>
            <a:pPr algn="r" rtl="1">
              <a:lnSpc>
                <a:spcPct val="150000"/>
              </a:lnSpc>
              <a:buFont typeface="Wingdings" panose="05000000000000000000" pitchFamily="2" charset="2"/>
              <a:buChar char="ü"/>
            </a:pPr>
            <a:r>
              <a:rPr lang="fa-IR" altLang="en-US" sz="2400" b="1" dirty="0">
                <a:latin typeface="Arial" panose="020B0604020202020204" pitchFamily="34" charset="0"/>
              </a:rPr>
              <a:t> این مهم طی یک گزارش منسجم توسط اعضای تیم کارشناسی به مدیر سناریوسازی ارائه می‌شود تا ایشان ضمن طرح در جلسه راهبری، اقدام به تأمین به موقع منابع و زیرساخت‌ها بنماید.</a:t>
            </a:r>
          </a:p>
          <a:p>
            <a:pPr algn="r" rtl="1"/>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974862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1843" y="3352687"/>
            <a:ext cx="8825658" cy="3329581"/>
          </a:xfrm>
        </p:spPr>
        <p:txBody>
          <a:bodyPr/>
          <a:lstStyle/>
          <a:p>
            <a:pPr algn="ctr"/>
            <a:r>
              <a:rPr lang="fa-IR" dirty="0" smtClean="0">
                <a:solidFill>
                  <a:schemeClr val="bg1"/>
                </a:solidFill>
              </a:rPr>
              <a:t>پایان</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277" y="182880"/>
            <a:ext cx="5064790" cy="515089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21070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lstStyle/>
          <a:p>
            <a:pPr marL="0" indent="0" algn="ctr" rtl="1">
              <a:buNone/>
            </a:pPr>
            <a:r>
              <a:rPr lang="fa-IR" sz="2800" b="1" dirty="0">
                <a:solidFill>
                  <a:schemeClr val="bg1"/>
                </a:solidFill>
              </a:rPr>
              <a:t>تفاوت سناریو نویسی با پیش بینی آینده و چشم اندار</a:t>
            </a:r>
          </a:p>
          <a:p>
            <a:pPr algn="r" rtl="1">
              <a:lnSpc>
                <a:spcPct val="150000"/>
              </a:lnSpc>
            </a:pPr>
            <a:r>
              <a:rPr lang="fa-IR" altLang="en-US" sz="2800" dirty="0">
                <a:cs typeface="B Nazanin" panose="00000400000000000000" pitchFamily="2" charset="-78"/>
              </a:rPr>
              <a:t>آشکارا بر می آید که سناریو، به معناي پیش بینی توصیفی از تصاویر نسبتا عادي از زمان حال در آینده نیست. هم چنین به معنی چشم انداز، یعنی آیندهاي مطلوب نیز نمی باشد. سناریو، پاسخی مناسب به این سوال است که: چه اتفاقی ممکن است بیافتد؟ یا چه اتفاقی می افتد اگر ... ؟</a:t>
            </a:r>
          </a:p>
          <a:p>
            <a:pPr algn="r" rtl="1">
              <a:lnSpc>
                <a:spcPct val="150000"/>
              </a:lnSpc>
            </a:pPr>
            <a:r>
              <a:rPr lang="fa-IR" altLang="en-US" sz="2800" dirty="0">
                <a:cs typeface="B Nazanin" panose="00000400000000000000" pitchFamily="2" charset="-78"/>
              </a:rPr>
              <a:t> بنابراین سناریو، </a:t>
            </a:r>
            <a:r>
              <a:rPr lang="fa-IR" altLang="en-US" sz="2800" dirty="0">
                <a:solidFill>
                  <a:schemeClr val="accent3">
                    <a:lumMod val="60000"/>
                    <a:lumOff val="40000"/>
                  </a:schemeClr>
                </a:solidFill>
                <a:cs typeface="B Nazanin" panose="00000400000000000000" pitchFamily="2" charset="-78"/>
              </a:rPr>
              <a:t>پیش بینی و چشم انداز نیست، چه این دو تمایل دارند خطرات را پنهان سازند</a:t>
            </a:r>
            <a:r>
              <a:rPr lang="fa-IR" altLang="en-US" sz="2800" dirty="0">
                <a:cs typeface="B Nazanin" panose="00000400000000000000" pitchFamily="2" charset="-78"/>
              </a:rPr>
              <a:t>. برعکس، </a:t>
            </a:r>
            <a:r>
              <a:rPr lang="fa-IR" altLang="en-US" sz="2800" dirty="0">
                <a:solidFill>
                  <a:schemeClr val="accent3">
                    <a:lumMod val="60000"/>
                    <a:lumOff val="40000"/>
                  </a:schemeClr>
                </a:solidFill>
                <a:cs typeface="B Nazanin" panose="00000400000000000000" pitchFamily="2" charset="-78"/>
              </a:rPr>
              <a:t>سناریو مدیریت ریسک و مخاطره را ممکن می سازد.</a:t>
            </a:r>
          </a:p>
          <a:p>
            <a:pPr algn="r" rt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39442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marL="0" indent="0" algn="r" rtl="1">
              <a:buNone/>
            </a:pPr>
            <a:r>
              <a:rPr lang="fa-IR" sz="2800" b="1" dirty="0" smtClean="0">
                <a:solidFill>
                  <a:schemeClr val="bg1"/>
                </a:solidFill>
              </a:rPr>
              <a:t>			تفاوت </a:t>
            </a:r>
            <a:r>
              <a:rPr lang="fa-IR" sz="2800" b="1" dirty="0">
                <a:solidFill>
                  <a:schemeClr val="bg1"/>
                </a:solidFill>
              </a:rPr>
              <a:t>سناریو نویسی با پیش بینی آینده و چشم اندار</a:t>
            </a:r>
          </a:p>
          <a:p>
            <a:pPr algn="r" rtl="1"/>
            <a:endParaRPr lang="en-US" sz="2800"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20404" t="23999" r="11703" b="31177"/>
          <a:stretch>
            <a:fillRect/>
          </a:stretch>
        </p:blipFill>
        <p:spPr bwMode="auto">
          <a:xfrm>
            <a:off x="1231073" y="2803330"/>
            <a:ext cx="9577136" cy="395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084" y="667511"/>
            <a:ext cx="3560969" cy="20339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116300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lstStyle/>
          <a:p>
            <a:pPr algn="r" rtl="1"/>
            <a:r>
              <a:rPr lang="fa-IR" sz="2800" b="1" dirty="0">
                <a:solidFill>
                  <a:schemeClr val="bg1"/>
                </a:solidFill>
              </a:rPr>
              <a:t>سناریو خوب متشکل از چه عواملی است؟</a:t>
            </a:r>
          </a:p>
          <a:p>
            <a:pPr algn="r" rtl="1"/>
            <a:endParaRPr lang="en-US" dirty="0"/>
          </a:p>
        </p:txBody>
      </p:sp>
      <p:sp>
        <p:nvSpPr>
          <p:cNvPr id="2" name="Rounded Rectangle 1"/>
          <p:cNvSpPr/>
          <p:nvPr/>
        </p:nvSpPr>
        <p:spPr>
          <a:xfrm>
            <a:off x="781812" y="585216"/>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موثر جهت تصمیم گیري</a:t>
            </a:r>
          </a:p>
        </p:txBody>
      </p:sp>
      <p:sp>
        <p:nvSpPr>
          <p:cNvPr id="16" name="Rounded Rectangle 15"/>
          <p:cNvSpPr/>
          <p:nvPr/>
        </p:nvSpPr>
        <p:spPr>
          <a:xfrm>
            <a:off x="800100" y="2249424"/>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جایگزینی ها یا سناریو های جایگزین</a:t>
            </a:r>
          </a:p>
        </p:txBody>
      </p:sp>
      <p:sp>
        <p:nvSpPr>
          <p:cNvPr id="17" name="Rounded Rectangle 16"/>
          <p:cNvSpPr/>
          <p:nvPr/>
        </p:nvSpPr>
        <p:spPr>
          <a:xfrm>
            <a:off x="800100" y="1417320"/>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قابل باور بودن</a:t>
            </a:r>
          </a:p>
        </p:txBody>
      </p:sp>
      <p:sp>
        <p:nvSpPr>
          <p:cNvPr id="18" name="Rounded Rectangle 17"/>
          <p:cNvSpPr/>
          <p:nvPr/>
        </p:nvSpPr>
        <p:spPr>
          <a:xfrm>
            <a:off x="800100" y="3072384"/>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تمایز</a:t>
            </a:r>
          </a:p>
        </p:txBody>
      </p:sp>
      <p:sp>
        <p:nvSpPr>
          <p:cNvPr id="19" name="Rounded Rectangle 18"/>
          <p:cNvSpPr/>
          <p:nvPr/>
        </p:nvSpPr>
        <p:spPr>
          <a:xfrm>
            <a:off x="800100" y="3895344"/>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انسجام</a:t>
            </a:r>
          </a:p>
        </p:txBody>
      </p:sp>
      <p:sp>
        <p:nvSpPr>
          <p:cNvPr id="21" name="Rounded Rectangle 20"/>
          <p:cNvSpPr/>
          <p:nvPr/>
        </p:nvSpPr>
        <p:spPr>
          <a:xfrm>
            <a:off x="800100" y="4718304"/>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قابل یادآوری</a:t>
            </a:r>
          </a:p>
        </p:txBody>
      </p:sp>
      <p:sp>
        <p:nvSpPr>
          <p:cNvPr id="22" name="Rounded Rectangle 21"/>
          <p:cNvSpPr/>
          <p:nvPr/>
        </p:nvSpPr>
        <p:spPr>
          <a:xfrm>
            <a:off x="781812" y="5541264"/>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چالش</a:t>
            </a:r>
          </a:p>
        </p:txBody>
      </p:sp>
      <p:sp>
        <p:nvSpPr>
          <p:cNvPr id="23" name="Oval 22"/>
          <p:cNvSpPr/>
          <p:nvPr/>
        </p:nvSpPr>
        <p:spPr>
          <a:xfrm>
            <a:off x="5390388" y="619506"/>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1</a:t>
            </a:r>
            <a:endParaRPr lang="en-US" sz="2800" dirty="0">
              <a:solidFill>
                <a:schemeClr val="tx1"/>
              </a:solidFill>
            </a:endParaRPr>
          </a:p>
        </p:txBody>
      </p:sp>
      <p:sp>
        <p:nvSpPr>
          <p:cNvPr id="24" name="Oval 23"/>
          <p:cNvSpPr/>
          <p:nvPr/>
        </p:nvSpPr>
        <p:spPr>
          <a:xfrm>
            <a:off x="5390388" y="1447038"/>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2</a:t>
            </a:r>
            <a:endParaRPr lang="en-US" sz="2800" dirty="0">
              <a:solidFill>
                <a:schemeClr val="tx1"/>
              </a:solidFill>
            </a:endParaRPr>
          </a:p>
        </p:txBody>
      </p:sp>
      <p:sp>
        <p:nvSpPr>
          <p:cNvPr id="25" name="Oval 24"/>
          <p:cNvSpPr/>
          <p:nvPr/>
        </p:nvSpPr>
        <p:spPr>
          <a:xfrm>
            <a:off x="5372100" y="2299716"/>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3</a:t>
            </a:r>
            <a:endParaRPr lang="en-US" sz="2800" dirty="0"/>
          </a:p>
        </p:txBody>
      </p:sp>
      <p:sp>
        <p:nvSpPr>
          <p:cNvPr id="26" name="Oval 25"/>
          <p:cNvSpPr/>
          <p:nvPr/>
        </p:nvSpPr>
        <p:spPr>
          <a:xfrm>
            <a:off x="5372100" y="3113532"/>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4</a:t>
            </a:r>
            <a:endParaRPr lang="en-US" sz="2800" dirty="0"/>
          </a:p>
        </p:txBody>
      </p:sp>
      <p:sp>
        <p:nvSpPr>
          <p:cNvPr id="27" name="Oval 26"/>
          <p:cNvSpPr/>
          <p:nvPr/>
        </p:nvSpPr>
        <p:spPr>
          <a:xfrm>
            <a:off x="5372100" y="3927348"/>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5</a:t>
            </a:r>
            <a:endParaRPr lang="en-US" sz="2800" dirty="0"/>
          </a:p>
        </p:txBody>
      </p:sp>
      <p:sp>
        <p:nvSpPr>
          <p:cNvPr id="28" name="Oval 27"/>
          <p:cNvSpPr/>
          <p:nvPr/>
        </p:nvSpPr>
        <p:spPr>
          <a:xfrm>
            <a:off x="5372100" y="4754880"/>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6</a:t>
            </a:r>
            <a:endParaRPr lang="en-US" sz="2800" dirty="0"/>
          </a:p>
        </p:txBody>
      </p:sp>
      <p:sp>
        <p:nvSpPr>
          <p:cNvPr id="29" name="Oval 28"/>
          <p:cNvSpPr/>
          <p:nvPr/>
        </p:nvSpPr>
        <p:spPr>
          <a:xfrm>
            <a:off x="5372100" y="5582412"/>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7</a:t>
            </a:r>
            <a:endParaRPr lang="en-US" sz="28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2378486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spcBef>
                <a:spcPts val="0"/>
              </a:spcBef>
              <a:defRPr/>
            </a:pPr>
            <a:r>
              <a:rPr lang="fa-IR" sz="2800" b="1" dirty="0" smtClean="0">
                <a:solidFill>
                  <a:schemeClr val="bg1"/>
                </a:solidFill>
              </a:rPr>
              <a:t>علل </a:t>
            </a:r>
            <a:r>
              <a:rPr lang="fa-IR" sz="2800" b="1" dirty="0">
                <a:solidFill>
                  <a:schemeClr val="bg1"/>
                </a:solidFill>
              </a:rPr>
              <a:t>ارتباط سناریو نویسی با مدیریت </a:t>
            </a:r>
            <a:r>
              <a:rPr lang="fa-IR" sz="2800" b="1" dirty="0" smtClean="0">
                <a:solidFill>
                  <a:schemeClr val="bg1"/>
                </a:solidFill>
              </a:rPr>
              <a:t>بحران(</a:t>
            </a:r>
            <a:r>
              <a:rPr lang="en-US" sz="2800" b="1" dirty="0" err="1" smtClean="0">
                <a:solidFill>
                  <a:schemeClr val="bg1"/>
                </a:solidFill>
              </a:rPr>
              <a:t>Deweerd</a:t>
            </a:r>
            <a:r>
              <a:rPr lang="en-US" sz="2800" b="1" dirty="0">
                <a:solidFill>
                  <a:schemeClr val="bg1"/>
                </a:solidFill>
              </a:rPr>
              <a:t>, </a:t>
            </a:r>
            <a:r>
              <a:rPr lang="en-US" sz="2800" b="1" dirty="0" smtClean="0">
                <a:solidFill>
                  <a:schemeClr val="bg1"/>
                </a:solidFill>
              </a:rPr>
              <a:t>1967</a:t>
            </a:r>
            <a:r>
              <a:rPr lang="fa-IR" sz="2800" b="1" dirty="0" smtClean="0">
                <a:solidFill>
                  <a:schemeClr val="bg1"/>
                </a:solidFill>
              </a:rPr>
              <a:t>)</a:t>
            </a:r>
          </a:p>
          <a:p>
            <a:pPr algn="r" rtl="1">
              <a:spcBef>
                <a:spcPts val="0"/>
              </a:spcBef>
              <a:defRPr/>
            </a:pPr>
            <a:endParaRPr lang="en-US" sz="2800" dirty="0">
              <a:solidFill>
                <a:schemeClr val="bg1"/>
              </a:solidFill>
            </a:endParaRPr>
          </a:p>
        </p:txBody>
      </p:sp>
      <p:sp>
        <p:nvSpPr>
          <p:cNvPr id="4" name="Rounded Rectangle 3"/>
          <p:cNvSpPr/>
          <p:nvPr/>
        </p:nvSpPr>
        <p:spPr>
          <a:xfrm>
            <a:off x="2414016" y="978408"/>
            <a:ext cx="5289804"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نشان دهنده نقطه شروع و پیامد های بحران </a:t>
            </a:r>
            <a:r>
              <a:rPr lang="fa-IR" sz="2800" dirty="0" smtClean="0">
                <a:solidFill>
                  <a:schemeClr val="accent1"/>
                </a:solidFill>
                <a:cs typeface="B Nazanin" pitchFamily="2" charset="-78"/>
              </a:rPr>
              <a:t>ها</a:t>
            </a:r>
            <a:endParaRPr lang="fa-IR" sz="2800" dirty="0">
              <a:solidFill>
                <a:schemeClr val="accent1"/>
              </a:solidFill>
              <a:cs typeface="B Nazanin" pitchFamily="2" charset="-78"/>
            </a:endParaRPr>
          </a:p>
        </p:txBody>
      </p:sp>
      <p:sp>
        <p:nvSpPr>
          <p:cNvPr id="5" name="Rounded Rectangle 4"/>
          <p:cNvSpPr/>
          <p:nvPr/>
        </p:nvSpPr>
        <p:spPr>
          <a:xfrm>
            <a:off x="2414016" y="2642616"/>
            <a:ext cx="5308092"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سناریو شبیه به محیطی عمل می کند که پاسخ راهبردهای مختلف بکار رفته در مدیریت بحران را نشان دهد.</a:t>
            </a:r>
          </a:p>
          <a:p>
            <a:pPr algn="ctr">
              <a:defRPr/>
            </a:pPr>
            <a:endParaRPr lang="fa-IR" sz="2800" dirty="0">
              <a:solidFill>
                <a:schemeClr val="accent1"/>
              </a:solidFill>
              <a:cs typeface="B Nazanin" pitchFamily="2" charset="-78"/>
            </a:endParaRPr>
          </a:p>
        </p:txBody>
      </p:sp>
      <p:sp>
        <p:nvSpPr>
          <p:cNvPr id="6" name="Rounded Rectangle 5"/>
          <p:cNvSpPr/>
          <p:nvPr/>
        </p:nvSpPr>
        <p:spPr>
          <a:xfrm>
            <a:off x="2414016" y="1810512"/>
            <a:ext cx="5308092"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مرجعی برای بررسی سازگاری سیستم مدیریت بحران موجود و سیاست </a:t>
            </a:r>
            <a:r>
              <a:rPr lang="fa-IR" sz="2800" dirty="0" smtClean="0">
                <a:solidFill>
                  <a:schemeClr val="accent1"/>
                </a:solidFill>
                <a:cs typeface="B Nazanin" pitchFamily="2" charset="-78"/>
              </a:rPr>
              <a:t>آن</a:t>
            </a:r>
            <a:endParaRPr lang="fa-IR" sz="2800" dirty="0">
              <a:solidFill>
                <a:schemeClr val="accent1"/>
              </a:solidFill>
              <a:cs typeface="B Nazanin" pitchFamily="2" charset="-78"/>
            </a:endParaRPr>
          </a:p>
        </p:txBody>
      </p:sp>
      <p:sp>
        <p:nvSpPr>
          <p:cNvPr id="7" name="Rounded Rectangle 6"/>
          <p:cNvSpPr/>
          <p:nvPr/>
        </p:nvSpPr>
        <p:spPr>
          <a:xfrm>
            <a:off x="2414016" y="3465576"/>
            <a:ext cx="5308092"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پیش زمینه ای برای برنامه ریزی های آینده در مدیریت بحران می باشد. </a:t>
            </a:r>
          </a:p>
        </p:txBody>
      </p:sp>
      <p:sp>
        <p:nvSpPr>
          <p:cNvPr id="8" name="Oval 7"/>
          <p:cNvSpPr/>
          <p:nvPr/>
        </p:nvSpPr>
        <p:spPr>
          <a:xfrm>
            <a:off x="7840980" y="1012698"/>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1</a:t>
            </a:r>
            <a:endParaRPr lang="en-US" sz="2800" dirty="0">
              <a:solidFill>
                <a:schemeClr val="tx1"/>
              </a:solidFill>
            </a:endParaRPr>
          </a:p>
        </p:txBody>
      </p:sp>
      <p:sp>
        <p:nvSpPr>
          <p:cNvPr id="9" name="Oval 8"/>
          <p:cNvSpPr/>
          <p:nvPr/>
        </p:nvSpPr>
        <p:spPr>
          <a:xfrm>
            <a:off x="7840980" y="1840230"/>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2</a:t>
            </a:r>
            <a:endParaRPr lang="en-US" sz="2800" dirty="0">
              <a:solidFill>
                <a:schemeClr val="tx1"/>
              </a:solidFill>
            </a:endParaRPr>
          </a:p>
        </p:txBody>
      </p:sp>
      <p:sp>
        <p:nvSpPr>
          <p:cNvPr id="10" name="Oval 9"/>
          <p:cNvSpPr/>
          <p:nvPr/>
        </p:nvSpPr>
        <p:spPr>
          <a:xfrm>
            <a:off x="7822692" y="2692908"/>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3</a:t>
            </a:r>
            <a:endParaRPr lang="en-US" sz="2800" dirty="0"/>
          </a:p>
        </p:txBody>
      </p:sp>
      <p:sp>
        <p:nvSpPr>
          <p:cNvPr id="11" name="Oval 10"/>
          <p:cNvSpPr/>
          <p:nvPr/>
        </p:nvSpPr>
        <p:spPr>
          <a:xfrm>
            <a:off x="7822692" y="3506724"/>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4</a:t>
            </a:r>
            <a:endParaRPr lang="en-US" sz="2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91448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r>
              <a:rPr lang="fa-IR" sz="2800" b="1" dirty="0">
                <a:solidFill>
                  <a:schemeClr val="bg1"/>
                </a:solidFill>
                <a:cs typeface="B Nazanin" pitchFamily="2" charset="-78"/>
              </a:rPr>
              <a:t>ضرورت سناریو نویسی در مدیریت بحران</a:t>
            </a:r>
          </a:p>
          <a:p>
            <a:pPr algn="r" rtl="1"/>
            <a:r>
              <a:rPr lang="fa-IR" sz="2400" dirty="0">
                <a:cs typeface="B Nazanin" pitchFamily="2" charset="-78"/>
              </a:rPr>
              <a:t>سناریو در درجه اول وسیله ای است ارتباطی که گرچه عدم قطعیت ها را کاهش نمی دهد با توصیف وضعیت آینده، شرایط را به واقعیت نزدیکتر نموده و مدیران بحران می توانند پاسخ تصمیمات راهبردی و سیستم مدیریت بحران حال حاضر را ارزیابی </a:t>
            </a:r>
            <a:r>
              <a:rPr lang="fa-IR" sz="2400" dirty="0" smtClean="0">
                <a:cs typeface="B Nazanin" pitchFamily="2" charset="-78"/>
              </a:rPr>
              <a:t>نمایند(</a:t>
            </a:r>
            <a:r>
              <a:rPr lang="en-US" sz="2400" dirty="0">
                <a:cs typeface="B Nazanin" pitchFamily="2" charset="-78"/>
              </a:rPr>
              <a:t>Walker, 1994</a:t>
            </a:r>
            <a:r>
              <a:rPr lang="fa-IR" sz="2400" dirty="0">
                <a:cs typeface="B Nazanin" pitchFamily="2" charset="-78"/>
              </a:rPr>
              <a:t>).</a:t>
            </a:r>
          </a:p>
          <a:p>
            <a:pPr algn="r" rtl="1"/>
            <a:endParaRPr lang="en-US" sz="28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76" y="2184654"/>
            <a:ext cx="4953000" cy="3238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39" y="2184654"/>
            <a:ext cx="4952999" cy="3238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3821888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normAutofit/>
          </a:bodyPr>
          <a:lstStyle/>
          <a:p>
            <a:pPr algn="r" rtl="1">
              <a:spcBef>
                <a:spcPts val="0"/>
              </a:spcBef>
              <a:defRPr/>
            </a:pPr>
            <a:r>
              <a:rPr lang="fa-IR" sz="2800" b="1" dirty="0">
                <a:solidFill>
                  <a:schemeClr val="bg1"/>
                </a:solidFill>
              </a:rPr>
              <a:t>چهار عامل مهم در طراحی سناریو در مدیریت </a:t>
            </a:r>
            <a:r>
              <a:rPr lang="fa-IR" sz="2800" b="1" dirty="0" smtClean="0">
                <a:solidFill>
                  <a:schemeClr val="bg1"/>
                </a:solidFill>
              </a:rPr>
              <a:t>بحران</a:t>
            </a:r>
            <a:r>
              <a:rPr lang="en-US" sz="2800" b="1" dirty="0">
                <a:solidFill>
                  <a:schemeClr val="bg1"/>
                </a:solidFill>
              </a:rPr>
              <a:t>(De Leon, </a:t>
            </a:r>
            <a:r>
              <a:rPr lang="en-US" sz="2800" b="1" dirty="0" smtClean="0">
                <a:solidFill>
                  <a:schemeClr val="bg1"/>
                </a:solidFill>
              </a:rPr>
              <a:t>1975)</a:t>
            </a:r>
            <a:endParaRPr lang="fa-IR" sz="2800" b="1" dirty="0">
              <a:solidFill>
                <a:schemeClr val="bg1"/>
              </a:solidFill>
            </a:endParaRPr>
          </a:p>
          <a:p>
            <a:pPr algn="r" rtl="1">
              <a:spcBef>
                <a:spcPts val="0"/>
              </a:spcBef>
              <a:defRPr/>
            </a:pPr>
            <a:endParaRPr lang="fa-IR" sz="2800" b="1" dirty="0">
              <a:solidFill>
                <a:schemeClr val="bg1"/>
              </a:solidFill>
            </a:endParaRPr>
          </a:p>
        </p:txBody>
      </p:sp>
      <p:sp>
        <p:nvSpPr>
          <p:cNvPr id="4" name="Rounded Rectangle 3"/>
          <p:cNvSpPr/>
          <p:nvPr/>
        </p:nvSpPr>
        <p:spPr>
          <a:xfrm>
            <a:off x="3424428" y="1106424"/>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تعریف شرایط </a:t>
            </a:r>
            <a:r>
              <a:rPr lang="fa-IR" sz="2800" dirty="0" smtClean="0">
                <a:solidFill>
                  <a:schemeClr val="accent1"/>
                </a:solidFill>
                <a:cs typeface="B Nazanin" pitchFamily="2" charset="-78"/>
              </a:rPr>
              <a:t>محیطی</a:t>
            </a:r>
            <a:endParaRPr lang="fa-IR" sz="2800" dirty="0">
              <a:solidFill>
                <a:schemeClr val="accent1"/>
              </a:solidFill>
              <a:cs typeface="B Nazanin" pitchFamily="2" charset="-78"/>
            </a:endParaRPr>
          </a:p>
        </p:txBody>
      </p:sp>
      <p:sp>
        <p:nvSpPr>
          <p:cNvPr id="5" name="Rounded Rectangle 4"/>
          <p:cNvSpPr/>
          <p:nvPr/>
        </p:nvSpPr>
        <p:spPr>
          <a:xfrm>
            <a:off x="3442716" y="2770632"/>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میزان جزئیات در </a:t>
            </a:r>
            <a:r>
              <a:rPr lang="fa-IR" sz="2800" dirty="0" smtClean="0">
                <a:solidFill>
                  <a:schemeClr val="accent1"/>
                </a:solidFill>
                <a:cs typeface="B Nazanin" pitchFamily="2" charset="-78"/>
              </a:rPr>
              <a:t>سناریو</a:t>
            </a:r>
            <a:endParaRPr lang="fa-IR" sz="2800" dirty="0">
              <a:solidFill>
                <a:schemeClr val="accent1"/>
              </a:solidFill>
              <a:cs typeface="B Nazanin" pitchFamily="2" charset="-78"/>
            </a:endParaRPr>
          </a:p>
        </p:txBody>
      </p:sp>
      <p:sp>
        <p:nvSpPr>
          <p:cNvPr id="6" name="Rounded Rectangle 5"/>
          <p:cNvSpPr/>
          <p:nvPr/>
        </p:nvSpPr>
        <p:spPr>
          <a:xfrm>
            <a:off x="3442716" y="1938528"/>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تعریف زمان در </a:t>
            </a:r>
            <a:r>
              <a:rPr lang="fa-IR" sz="2800" dirty="0" smtClean="0">
                <a:solidFill>
                  <a:schemeClr val="accent1"/>
                </a:solidFill>
                <a:cs typeface="B Nazanin" pitchFamily="2" charset="-78"/>
              </a:rPr>
              <a:t>سناریو</a:t>
            </a:r>
            <a:endParaRPr lang="fa-IR" sz="2800" dirty="0">
              <a:solidFill>
                <a:schemeClr val="accent1"/>
              </a:solidFill>
              <a:cs typeface="B Nazanin" pitchFamily="2" charset="-78"/>
            </a:endParaRPr>
          </a:p>
        </p:txBody>
      </p:sp>
      <p:sp>
        <p:nvSpPr>
          <p:cNvPr id="7" name="Rounded Rectangle 6"/>
          <p:cNvSpPr/>
          <p:nvPr/>
        </p:nvSpPr>
        <p:spPr>
          <a:xfrm>
            <a:off x="3442716" y="3593592"/>
            <a:ext cx="4471416" cy="82296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solidFill>
                  <a:schemeClr val="accent1"/>
                </a:solidFill>
                <a:cs typeface="B Nazanin" pitchFamily="2" charset="-78"/>
              </a:rPr>
              <a:t>آگاهی، تجربیات و توانایی منابع انسانی </a:t>
            </a:r>
          </a:p>
        </p:txBody>
      </p:sp>
      <p:sp>
        <p:nvSpPr>
          <p:cNvPr id="8" name="Oval 7"/>
          <p:cNvSpPr/>
          <p:nvPr/>
        </p:nvSpPr>
        <p:spPr>
          <a:xfrm>
            <a:off x="8033004" y="1140714"/>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1</a:t>
            </a:r>
            <a:endParaRPr lang="en-US" sz="2800" dirty="0">
              <a:solidFill>
                <a:schemeClr val="tx1"/>
              </a:solidFill>
            </a:endParaRPr>
          </a:p>
        </p:txBody>
      </p:sp>
      <p:sp>
        <p:nvSpPr>
          <p:cNvPr id="9" name="Oval 8"/>
          <p:cNvSpPr/>
          <p:nvPr/>
        </p:nvSpPr>
        <p:spPr>
          <a:xfrm>
            <a:off x="8033004" y="1968246"/>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2</a:t>
            </a:r>
            <a:endParaRPr lang="en-US" sz="2800" dirty="0">
              <a:solidFill>
                <a:schemeClr val="tx1"/>
              </a:solidFill>
            </a:endParaRPr>
          </a:p>
        </p:txBody>
      </p:sp>
      <p:sp>
        <p:nvSpPr>
          <p:cNvPr id="10" name="Oval 9"/>
          <p:cNvSpPr/>
          <p:nvPr/>
        </p:nvSpPr>
        <p:spPr>
          <a:xfrm>
            <a:off x="8014716" y="2820924"/>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3</a:t>
            </a:r>
            <a:endParaRPr lang="en-US" sz="2800" dirty="0"/>
          </a:p>
        </p:txBody>
      </p:sp>
      <p:sp>
        <p:nvSpPr>
          <p:cNvPr id="11" name="Oval 10"/>
          <p:cNvSpPr/>
          <p:nvPr/>
        </p:nvSpPr>
        <p:spPr>
          <a:xfrm>
            <a:off x="8014716" y="3634740"/>
            <a:ext cx="777240" cy="740664"/>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4</a:t>
            </a:r>
            <a:endParaRPr lang="en-US" sz="2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1297786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424160" cy="6858000"/>
          </a:xfrm>
        </p:spPr>
        <p:txBody>
          <a:bodyPr/>
          <a:lstStyle/>
          <a:p>
            <a:pPr marL="0" indent="0" algn="r" rtl="1">
              <a:buNone/>
            </a:pPr>
            <a:r>
              <a:rPr lang="en-US" sz="2800" b="1" dirty="0" smtClean="0">
                <a:solidFill>
                  <a:schemeClr val="bg1"/>
                </a:solidFill>
              </a:rPr>
              <a:t> 								</a:t>
            </a:r>
            <a:r>
              <a:rPr lang="fa-IR" sz="2800" b="1" dirty="0" smtClean="0">
                <a:solidFill>
                  <a:schemeClr val="bg1"/>
                </a:solidFill>
              </a:rPr>
              <a:t>مراحل </a:t>
            </a:r>
            <a:r>
              <a:rPr lang="fa-IR" sz="2800" b="1" dirty="0">
                <a:solidFill>
                  <a:schemeClr val="bg1"/>
                </a:solidFill>
              </a:rPr>
              <a:t>سناریونویسی</a:t>
            </a:r>
          </a:p>
          <a:p>
            <a:pPr algn="r" rtl="1"/>
            <a:endParaRPr lang="en-US" dirty="0"/>
          </a:p>
        </p:txBody>
      </p:sp>
      <p:sp>
        <p:nvSpPr>
          <p:cNvPr id="4" name="Rounded Rectangle 3"/>
          <p:cNvSpPr/>
          <p:nvPr/>
        </p:nvSpPr>
        <p:spPr>
          <a:xfrm>
            <a:off x="3278124" y="694944"/>
            <a:ext cx="4471416" cy="8229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cs typeface="B Nazanin" pitchFamily="2" charset="-78"/>
              </a:rPr>
              <a:t>مشخص کردن موضوع اصلی </a:t>
            </a:r>
            <a:r>
              <a:rPr lang="fa-IR" sz="2800" dirty="0" smtClean="0">
                <a:cs typeface="B Nazanin" pitchFamily="2" charset="-78"/>
              </a:rPr>
              <a:t>سناریو</a:t>
            </a:r>
            <a:endParaRPr lang="fa-IR" sz="2800" dirty="0">
              <a:cs typeface="B Nazanin" pitchFamily="2" charset="-78"/>
            </a:endParaRPr>
          </a:p>
        </p:txBody>
      </p:sp>
      <p:sp>
        <p:nvSpPr>
          <p:cNvPr id="5" name="Rounded Rectangle 4"/>
          <p:cNvSpPr/>
          <p:nvPr/>
        </p:nvSpPr>
        <p:spPr>
          <a:xfrm>
            <a:off x="3296412" y="2359152"/>
            <a:ext cx="4471416" cy="8229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cs typeface="B Nazanin" pitchFamily="2" charset="-78"/>
              </a:rPr>
              <a:t>مشخص کردن نیروهای </a:t>
            </a:r>
            <a:r>
              <a:rPr lang="fa-IR" sz="2800" dirty="0" smtClean="0">
                <a:cs typeface="B Nazanin" pitchFamily="2" charset="-78"/>
              </a:rPr>
              <a:t>پیشران</a:t>
            </a:r>
            <a:endParaRPr lang="fa-IR" sz="2800" dirty="0">
              <a:cs typeface="B Nazanin" pitchFamily="2" charset="-78"/>
            </a:endParaRPr>
          </a:p>
        </p:txBody>
      </p:sp>
      <p:sp>
        <p:nvSpPr>
          <p:cNvPr id="6" name="Rounded Rectangle 5"/>
          <p:cNvSpPr/>
          <p:nvPr/>
        </p:nvSpPr>
        <p:spPr>
          <a:xfrm>
            <a:off x="3296412" y="1527048"/>
            <a:ext cx="4471416" cy="8229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cs typeface="B Nazanin" pitchFamily="2" charset="-78"/>
              </a:rPr>
              <a:t>مشخص کردن فاکتورهای </a:t>
            </a:r>
            <a:r>
              <a:rPr lang="fa-IR" sz="2800" dirty="0" smtClean="0">
                <a:cs typeface="B Nazanin" pitchFamily="2" charset="-78"/>
              </a:rPr>
              <a:t>کلیدی</a:t>
            </a:r>
            <a:endParaRPr lang="fa-IR" sz="2800" dirty="0">
              <a:cs typeface="B Nazanin" pitchFamily="2" charset="-78"/>
            </a:endParaRPr>
          </a:p>
        </p:txBody>
      </p:sp>
      <p:sp>
        <p:nvSpPr>
          <p:cNvPr id="7" name="Rounded Rectangle 6"/>
          <p:cNvSpPr/>
          <p:nvPr/>
        </p:nvSpPr>
        <p:spPr>
          <a:xfrm>
            <a:off x="3296412" y="3182112"/>
            <a:ext cx="4471416" cy="8229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cs typeface="B Nazanin" pitchFamily="2" charset="-78"/>
              </a:rPr>
              <a:t>مشخص کردن میزان عدم قطعیت فاکتورهای </a:t>
            </a:r>
            <a:r>
              <a:rPr lang="fa-IR" sz="2800" dirty="0" smtClean="0">
                <a:cs typeface="B Nazanin" pitchFamily="2" charset="-78"/>
              </a:rPr>
              <a:t>کلیدی</a:t>
            </a:r>
            <a:endParaRPr lang="fa-IR" sz="2800" dirty="0">
              <a:cs typeface="B Nazanin" pitchFamily="2" charset="-78"/>
            </a:endParaRPr>
          </a:p>
        </p:txBody>
      </p:sp>
      <p:sp>
        <p:nvSpPr>
          <p:cNvPr id="8" name="Rounded Rectangle 7"/>
          <p:cNvSpPr/>
          <p:nvPr/>
        </p:nvSpPr>
        <p:spPr>
          <a:xfrm>
            <a:off x="3296412" y="4005072"/>
            <a:ext cx="4471416" cy="8229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a:cs typeface="B Nazanin" pitchFamily="2" charset="-78"/>
              </a:rPr>
              <a:t>شناسایی و تعیین منطق </a:t>
            </a:r>
            <a:r>
              <a:rPr lang="fa-IR" sz="2800" dirty="0" smtClean="0">
                <a:cs typeface="B Nazanin" pitchFamily="2" charset="-78"/>
              </a:rPr>
              <a:t>سناریو</a:t>
            </a:r>
            <a:endParaRPr lang="fa-IR" sz="2800" dirty="0">
              <a:cs typeface="B Nazanin" pitchFamily="2" charset="-78"/>
            </a:endParaRPr>
          </a:p>
        </p:txBody>
      </p:sp>
      <p:sp>
        <p:nvSpPr>
          <p:cNvPr id="9" name="Rounded Rectangle 8"/>
          <p:cNvSpPr/>
          <p:nvPr/>
        </p:nvSpPr>
        <p:spPr>
          <a:xfrm>
            <a:off x="3296412" y="4828032"/>
            <a:ext cx="4471416" cy="8229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dirty="0" smtClean="0">
                <a:cs typeface="B Nazanin" pitchFamily="2" charset="-78"/>
              </a:rPr>
              <a:t>داستان‌سرایی</a:t>
            </a:r>
            <a:endParaRPr lang="fa-IR" sz="2800" dirty="0">
              <a:cs typeface="B Nazanin" pitchFamily="2" charset="-78"/>
            </a:endParaRPr>
          </a:p>
        </p:txBody>
      </p:sp>
      <p:sp>
        <p:nvSpPr>
          <p:cNvPr id="10" name="Rounded Rectangle 9"/>
          <p:cNvSpPr/>
          <p:nvPr/>
        </p:nvSpPr>
        <p:spPr>
          <a:xfrm>
            <a:off x="3278124" y="5650992"/>
            <a:ext cx="4471416" cy="8229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a-IR" sz="2800">
                <a:cs typeface="B Nazanin" pitchFamily="2" charset="-78"/>
              </a:rPr>
              <a:t>بررسی و اولویت‌بندی سناریوها</a:t>
            </a:r>
            <a:endParaRPr lang="fa-IR" sz="2800" dirty="0">
              <a:cs typeface="B Nazanin" pitchFamily="2" charset="-78"/>
            </a:endParaRPr>
          </a:p>
        </p:txBody>
      </p:sp>
      <p:sp>
        <p:nvSpPr>
          <p:cNvPr id="11" name="Oval 10"/>
          <p:cNvSpPr/>
          <p:nvPr/>
        </p:nvSpPr>
        <p:spPr>
          <a:xfrm>
            <a:off x="7886700" y="729234"/>
            <a:ext cx="777240" cy="74066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1</a:t>
            </a:r>
            <a:endParaRPr lang="en-US" sz="2800" dirty="0">
              <a:solidFill>
                <a:schemeClr val="tx1"/>
              </a:solidFill>
            </a:endParaRPr>
          </a:p>
        </p:txBody>
      </p:sp>
      <p:sp>
        <p:nvSpPr>
          <p:cNvPr id="12" name="Oval 11"/>
          <p:cNvSpPr/>
          <p:nvPr/>
        </p:nvSpPr>
        <p:spPr>
          <a:xfrm>
            <a:off x="7886700" y="1556766"/>
            <a:ext cx="777240" cy="74066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2</a:t>
            </a:r>
            <a:endParaRPr lang="en-US" sz="2800" dirty="0">
              <a:solidFill>
                <a:schemeClr val="tx1"/>
              </a:solidFill>
            </a:endParaRPr>
          </a:p>
        </p:txBody>
      </p:sp>
      <p:sp>
        <p:nvSpPr>
          <p:cNvPr id="13" name="Oval 12"/>
          <p:cNvSpPr/>
          <p:nvPr/>
        </p:nvSpPr>
        <p:spPr>
          <a:xfrm>
            <a:off x="7868412" y="2409444"/>
            <a:ext cx="777240" cy="74066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3</a:t>
            </a:r>
            <a:endParaRPr lang="en-US" sz="2800" dirty="0"/>
          </a:p>
        </p:txBody>
      </p:sp>
      <p:sp>
        <p:nvSpPr>
          <p:cNvPr id="14" name="Oval 13"/>
          <p:cNvSpPr/>
          <p:nvPr/>
        </p:nvSpPr>
        <p:spPr>
          <a:xfrm>
            <a:off x="7868412" y="3223260"/>
            <a:ext cx="777240" cy="74066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4</a:t>
            </a:r>
            <a:endParaRPr lang="en-US" sz="2800" dirty="0"/>
          </a:p>
        </p:txBody>
      </p:sp>
      <p:sp>
        <p:nvSpPr>
          <p:cNvPr id="15" name="Oval 14"/>
          <p:cNvSpPr/>
          <p:nvPr/>
        </p:nvSpPr>
        <p:spPr>
          <a:xfrm>
            <a:off x="7868412" y="4037076"/>
            <a:ext cx="777240" cy="74066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5</a:t>
            </a:r>
            <a:endParaRPr lang="en-US" sz="2800" dirty="0"/>
          </a:p>
        </p:txBody>
      </p:sp>
      <p:sp>
        <p:nvSpPr>
          <p:cNvPr id="16" name="Oval 15"/>
          <p:cNvSpPr/>
          <p:nvPr/>
        </p:nvSpPr>
        <p:spPr>
          <a:xfrm>
            <a:off x="7868412" y="4864608"/>
            <a:ext cx="777240" cy="74066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6</a:t>
            </a:r>
            <a:endParaRPr lang="en-US" sz="2800" dirty="0"/>
          </a:p>
        </p:txBody>
      </p:sp>
      <p:sp>
        <p:nvSpPr>
          <p:cNvPr id="17" name="Oval 16"/>
          <p:cNvSpPr/>
          <p:nvPr/>
        </p:nvSpPr>
        <p:spPr>
          <a:xfrm>
            <a:off x="7868412" y="5692140"/>
            <a:ext cx="777240" cy="74066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7</a:t>
            </a:r>
            <a:endParaRPr lang="en-US" sz="28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590" y="139192"/>
            <a:ext cx="735276" cy="747776"/>
          </a:xfrm>
          <a:prstGeom prst="rect">
            <a:avLst/>
          </a:prstGeom>
        </p:spPr>
      </p:pic>
    </p:spTree>
    <p:extLst>
      <p:ext uri="{BB962C8B-B14F-4D97-AF65-F5344CB8AC3E}">
        <p14:creationId xmlns:p14="http://schemas.microsoft.com/office/powerpoint/2010/main" val="3256952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99</TotalTime>
  <Words>1823</Words>
  <Application>Microsoft Office PowerPoint</Application>
  <PresentationFormat>Widescreen</PresentationFormat>
  <Paragraphs>169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 Nazanin</vt:lpstr>
      <vt:lpstr>Calibri</vt:lpstr>
      <vt:lpstr>Century Gothic</vt:lpstr>
      <vt:lpstr>Times New Roman</vt:lpstr>
      <vt:lpstr>Titr</vt:lpstr>
      <vt:lpstr>Wingdings</vt:lpstr>
      <vt:lpstr>Wingdings 3</vt:lpstr>
      <vt:lpstr>Ion</vt:lpstr>
      <vt:lpstr>سناریو نویسی در پدافند غیر عامل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سناریو نویسی در مدیریت بحران</dc:title>
  <dc:creator>Mr.Kiaei</dc:creator>
  <cp:lastModifiedBy>Mr.Kiaei</cp:lastModifiedBy>
  <cp:revision>20</cp:revision>
  <dcterms:created xsi:type="dcterms:W3CDTF">2015-08-31T07:49:52Z</dcterms:created>
  <dcterms:modified xsi:type="dcterms:W3CDTF">2015-08-31T10:05:46Z</dcterms:modified>
</cp:coreProperties>
</file>